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80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79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82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62</c:v>
                </c:pt>
                <c:pt idx="2">
                  <c:v>70</c:v>
                </c:pt>
                <c:pt idx="3">
                  <c:v>73</c:v>
                </c:pt>
                <c:pt idx="4">
                  <c:v>18</c:v>
                </c:pt>
                <c:pt idx="5">
                  <c:v>4</c:v>
                </c:pt>
                <c:pt idx="6">
                  <c:v>38</c:v>
                </c:pt>
                <c:pt idx="7">
                  <c:v>73</c:v>
                </c:pt>
                <c:pt idx="8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73791360"/>
        <c:axId val="337265024"/>
      </c:barChart>
      <c:catAx>
        <c:axId val="37379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7265024"/>
        <c:crosses val="autoZero"/>
        <c:auto val="1"/>
        <c:lblAlgn val="ctr"/>
        <c:lblOffset val="100"/>
        <c:noMultiLvlLbl val="0"/>
      </c:catAx>
      <c:valAx>
        <c:axId val="33726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379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39154432"/>
        <c:axId val="339155968"/>
      </c:barChart>
      <c:catAx>
        <c:axId val="33915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9155968"/>
        <c:crosses val="autoZero"/>
        <c:auto val="1"/>
        <c:lblAlgn val="ctr"/>
        <c:lblOffset val="100"/>
        <c:noMultiLvlLbl val="0"/>
      </c:catAx>
      <c:valAx>
        <c:axId val="33915596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3915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00148394912174E-2"/>
                  <c:y val="-2.8846151662161902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406723198061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72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10</c:v>
                </c:pt>
                <c:pt idx="1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4284160"/>
        <c:axId val="344294144"/>
      </c:barChart>
      <c:catAx>
        <c:axId val="344284160"/>
        <c:scaling>
          <c:orientation val="minMax"/>
        </c:scaling>
        <c:delete val="1"/>
        <c:axPos val="l"/>
        <c:majorTickMark val="out"/>
        <c:minorTickMark val="none"/>
        <c:tickLblPos val="none"/>
        <c:crossAx val="344294144"/>
        <c:crosses val="autoZero"/>
        <c:auto val="1"/>
        <c:lblAlgn val="ctr"/>
        <c:lblOffset val="100"/>
        <c:noMultiLvlLbl val="0"/>
      </c:catAx>
      <c:valAx>
        <c:axId val="34429414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428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50969109630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836462749849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0990308903695E-2"/>
                  <c:y val="-2.88461516621629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51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24</c:v>
                </c:pt>
                <c:pt idx="5">
                  <c:v>10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  <c:pt idx="9">
                  <c:v>20</c:v>
                </c:pt>
                <c:pt idx="1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6771456"/>
        <c:axId val="346772992"/>
      </c:barChart>
      <c:catAx>
        <c:axId val="346771456"/>
        <c:scaling>
          <c:orientation val="minMax"/>
        </c:scaling>
        <c:delete val="1"/>
        <c:axPos val="l"/>
        <c:majorTickMark val="out"/>
        <c:minorTickMark val="none"/>
        <c:tickLblPos val="none"/>
        <c:crossAx val="346772992"/>
        <c:crosses val="autoZero"/>
        <c:auto val="1"/>
        <c:lblAlgn val="ctr"/>
        <c:lblOffset val="100"/>
        <c:noMultiLvlLbl val="0"/>
      </c:catAx>
      <c:valAx>
        <c:axId val="34677299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677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1.1538461538462E-4"/>
                  <c:y val="2.8846151662164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42307692307698E-2"/>
                  <c:y val="-5.7692303324325903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</c:v>
                </c:pt>
                <c:pt idx="1">
                  <c:v>4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12</c:v>
                </c:pt>
                <c:pt idx="6">
                  <c:v>19</c:v>
                </c:pt>
                <c:pt idx="7">
                  <c:v>8</c:v>
                </c:pt>
                <c:pt idx="8">
                  <c:v>9</c:v>
                </c:pt>
                <c:pt idx="9">
                  <c:v>25</c:v>
                </c:pt>
                <c:pt idx="10">
                  <c:v>20</c:v>
                </c:pt>
                <c:pt idx="1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7116672"/>
        <c:axId val="347118208"/>
      </c:barChart>
      <c:catAx>
        <c:axId val="347116672"/>
        <c:scaling>
          <c:orientation val="minMax"/>
        </c:scaling>
        <c:delete val="1"/>
        <c:axPos val="l"/>
        <c:majorTickMark val="out"/>
        <c:minorTickMark val="none"/>
        <c:tickLblPos val="none"/>
        <c:crossAx val="347118208"/>
        <c:crosses val="autoZero"/>
        <c:auto val="1"/>
        <c:lblAlgn val="ctr"/>
        <c:lblOffset val="100"/>
        <c:noMultiLvlLbl val="0"/>
      </c:catAx>
      <c:valAx>
        <c:axId val="3471182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711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7310720"/>
        <c:axId val="347320704"/>
      </c:barChart>
      <c:catAx>
        <c:axId val="347310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7320704"/>
        <c:crosses val="autoZero"/>
        <c:auto val="1"/>
        <c:lblAlgn val="ctr"/>
        <c:lblOffset val="100"/>
        <c:noMultiLvlLbl val="0"/>
      </c:catAx>
      <c:valAx>
        <c:axId val="34732070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73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7496832"/>
        <c:axId val="347498368"/>
      </c:barChart>
      <c:catAx>
        <c:axId val="34749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7498368"/>
        <c:crosses val="autoZero"/>
        <c:auto val="1"/>
        <c:lblAlgn val="ctr"/>
        <c:lblOffset val="100"/>
        <c:noMultiLvlLbl val="0"/>
      </c:catAx>
      <c:valAx>
        <c:axId val="34749836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74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58281600"/>
        <c:axId val="358283136"/>
      </c:barChart>
      <c:catAx>
        <c:axId val="35828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8283136"/>
        <c:crosses val="autoZero"/>
        <c:auto val="1"/>
        <c:lblAlgn val="ctr"/>
        <c:lblOffset val="100"/>
        <c:noMultiLvlLbl val="0"/>
      </c:catAx>
      <c:valAx>
        <c:axId val="35828313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5828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66080384"/>
        <c:axId val="366081920"/>
      </c:barChart>
      <c:catAx>
        <c:axId val="36608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6081920"/>
        <c:crosses val="autoZero"/>
        <c:auto val="1"/>
        <c:lblAlgn val="ctr"/>
        <c:lblOffset val="100"/>
        <c:noMultiLvlLbl val="0"/>
      </c:catAx>
      <c:valAx>
        <c:axId val="36608192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6608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5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Sweden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02541704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95535007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7852942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5184957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23755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Aus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75043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Swe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Sweden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Sweden, 503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46742300"/>
              </p:ext>
            </p:extLst>
          </p:nvPr>
        </p:nvGraphicFramePr>
        <p:xfrm>
          <a:off x="3668501" y="2094252"/>
          <a:ext cx="587060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Instrument of Government Act (1809)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Proposition 2009/10:80, (A Reformed Constitution, En </a:t>
            </a:r>
            <a:r>
              <a:rPr lang="en-US" sz="1600" dirty="0" err="1">
                <a:solidFill>
                  <a:schemeClr val="bg2"/>
                </a:solidFill>
              </a:rPr>
              <a:t>reformerad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grundlag</a:t>
            </a:r>
            <a:r>
              <a:rPr lang="en-US" sz="1600" dirty="0">
                <a:solidFill>
                  <a:schemeClr val="bg2"/>
                </a:solidFill>
              </a:rPr>
              <a:t>) (2009)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2"/>
                </a:solidFill>
              </a:rPr>
              <a:t>Yttrandefrihetsgrundlagen</a:t>
            </a:r>
            <a:r>
              <a:rPr lang="en-US" sz="1600" dirty="0">
                <a:solidFill>
                  <a:schemeClr val="bg2"/>
                </a:solidFill>
              </a:rPr>
              <a:t>(1991)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2"/>
                </a:solidFill>
              </a:rPr>
              <a:t>Tryckfrihetsförordningen</a:t>
            </a:r>
            <a:r>
              <a:rPr lang="en-US" sz="1600" dirty="0">
                <a:solidFill>
                  <a:schemeClr val="bg2"/>
                </a:solidFill>
              </a:rPr>
              <a:t> (1776)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503 Swedish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26" name="Picture 2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580668" y="3176907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413905" y="3640035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5100258" y="4019564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561666" y="2959806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5971642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99478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15488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Swe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56388029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7200" y="32710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07200" y="219404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07200" y="25608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07200" y="40342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07200" y="367951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07200" y="2878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7200" y="43820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7200" y="514769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07200" y="47806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07200" y="55221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07200" y="58841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503 Swedish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5779" y="1728023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9747025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6188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6188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6188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6188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06188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06188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06188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06188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06188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6188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06188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164 Swedish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28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Sweden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32034286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Sweden,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324805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5160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222762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39418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4260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359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595538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493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51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28675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55795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503 Swedish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685690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19947</TotalTime>
  <Words>1644</Words>
  <Application>Microsoft Office PowerPoint</Application>
  <PresentationFormat>A4 Paper (210x297 mm)</PresentationFormat>
  <Paragraphs>566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Sweden</vt:lpstr>
      <vt:lpstr>Q1 Awareness of Magna Carta </vt:lpstr>
      <vt:lpstr>Q1 Awareness of Magna Carta: Ranked by Country</vt:lpstr>
      <vt:lpstr>Key to Summary Slides</vt:lpstr>
      <vt:lpstr>Q1 Awareness of Documents: Ranked for each country</vt:lpstr>
      <vt:lpstr>Q2 Rights Magna Carta  Helped Guarantee (base: all adults)</vt:lpstr>
      <vt:lpstr>Q2 Rights Magna Carta Helped Guarantee (base: those aware of Magna Carta)</vt:lpstr>
      <vt:lpstr>Q3 Rights Under Threat  in Sweden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571</cp:revision>
  <cp:lastPrinted>2015-04-01T10:53:23Z</cp:lastPrinted>
  <dcterms:created xsi:type="dcterms:W3CDTF">2006-11-30T09:47:36Z</dcterms:created>
  <dcterms:modified xsi:type="dcterms:W3CDTF">2015-04-01T14:59:57Z</dcterms:modified>
</cp:coreProperties>
</file>