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1281" r:id="rId2"/>
    <p:sldId id="1269" r:id="rId3"/>
    <p:sldId id="1266" r:id="rId4"/>
    <p:sldId id="1272" r:id="rId5"/>
    <p:sldId id="1282" r:id="rId6"/>
    <p:sldId id="1279" r:id="rId7"/>
    <p:sldId id="1267" r:id="rId8"/>
    <p:sldId id="1270" r:id="rId9"/>
    <p:sldId id="1271" r:id="rId10"/>
    <p:sldId id="1274" r:id="rId11"/>
    <p:sldId id="1275" r:id="rId12"/>
    <p:sldId id="1276" r:id="rId13"/>
    <p:sldId id="1277" r:id="rId14"/>
    <p:sldId id="1280" r:id="rId15"/>
    <p:sldId id="1273" r:id="rId16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 autoAdjust="0"/>
    <p:restoredTop sz="99661" autoAdjust="0"/>
  </p:normalViewPr>
  <p:slideViewPr>
    <p:cSldViewPr snapToGrid="0">
      <p:cViewPr>
        <p:scale>
          <a:sx n="90" d="100"/>
          <a:sy n="90" d="100"/>
        </p:scale>
        <p:origin x="-582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"/>
          <c:w val="0.95"/>
          <c:h val="0.92500000567837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24</c:v>
                </c:pt>
                <c:pt idx="1">
                  <c:v>56</c:v>
                </c:pt>
                <c:pt idx="2">
                  <c:v>60</c:v>
                </c:pt>
                <c:pt idx="3">
                  <c:v>61</c:v>
                </c:pt>
                <c:pt idx="4">
                  <c:v>15</c:v>
                </c:pt>
                <c:pt idx="5">
                  <c:v>28</c:v>
                </c:pt>
                <c:pt idx="6">
                  <c:v>22</c:v>
                </c:pt>
                <c:pt idx="7">
                  <c:v>36</c:v>
                </c:pt>
                <c:pt idx="8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39483392"/>
        <c:axId val="139544448"/>
      </c:barChart>
      <c:catAx>
        <c:axId val="139483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9544448"/>
        <c:crosses val="autoZero"/>
        <c:auto val="1"/>
        <c:lblAlgn val="ctr"/>
        <c:lblOffset val="100"/>
        <c:noMultiLvlLbl val="0"/>
      </c:catAx>
      <c:valAx>
        <c:axId val="139544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948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1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36024064"/>
        <c:axId val="136025600"/>
      </c:barChart>
      <c:catAx>
        <c:axId val="13602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6025600"/>
        <c:crosses val="autoZero"/>
        <c:auto val="1"/>
        <c:lblAlgn val="ctr"/>
        <c:lblOffset val="100"/>
        <c:noMultiLvlLbl val="0"/>
      </c:catAx>
      <c:valAx>
        <c:axId val="13602560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3602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5399454875832799E-2"/>
                  <c:y val="-2.88461516621640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40</c:v>
                </c:pt>
                <c:pt idx="1">
                  <c:v>15</c:v>
                </c:pt>
                <c:pt idx="2">
                  <c:v>18</c:v>
                </c:pt>
                <c:pt idx="3">
                  <c:v>12</c:v>
                </c:pt>
                <c:pt idx="4">
                  <c:v>15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  <c:pt idx="8">
                  <c:v>22</c:v>
                </c:pt>
                <c:pt idx="9">
                  <c:v>19</c:v>
                </c:pt>
                <c:pt idx="1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48906752"/>
        <c:axId val="148908288"/>
      </c:barChart>
      <c:catAx>
        <c:axId val="148906752"/>
        <c:scaling>
          <c:orientation val="minMax"/>
        </c:scaling>
        <c:delete val="1"/>
        <c:axPos val="l"/>
        <c:majorTickMark val="out"/>
        <c:minorTickMark val="none"/>
        <c:tickLblPos val="none"/>
        <c:crossAx val="148908288"/>
        <c:crosses val="autoZero"/>
        <c:auto val="1"/>
        <c:lblAlgn val="ctr"/>
        <c:lblOffset val="100"/>
        <c:noMultiLvlLbl val="0"/>
      </c:catAx>
      <c:valAx>
        <c:axId val="14890828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4890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8.0506108369614499E-2"/>
                  <c:y val="1.057680009202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</c:v>
                </c:pt>
                <c:pt idx="1">
                  <c:v>23</c:v>
                </c:pt>
                <c:pt idx="2">
                  <c:v>24</c:v>
                </c:pt>
                <c:pt idx="3">
                  <c:v>26</c:v>
                </c:pt>
                <c:pt idx="4">
                  <c:v>29</c:v>
                </c:pt>
                <c:pt idx="5">
                  <c:v>22</c:v>
                </c:pt>
                <c:pt idx="6">
                  <c:v>23</c:v>
                </c:pt>
                <c:pt idx="7">
                  <c:v>30</c:v>
                </c:pt>
                <c:pt idx="8">
                  <c:v>30</c:v>
                </c:pt>
                <c:pt idx="9">
                  <c:v>32</c:v>
                </c:pt>
                <c:pt idx="10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49316736"/>
        <c:axId val="149318272"/>
      </c:barChart>
      <c:catAx>
        <c:axId val="149316736"/>
        <c:scaling>
          <c:orientation val="minMax"/>
        </c:scaling>
        <c:delete val="1"/>
        <c:axPos val="l"/>
        <c:majorTickMark val="out"/>
        <c:minorTickMark val="none"/>
        <c:tickLblPos val="none"/>
        <c:crossAx val="149318272"/>
        <c:crosses val="autoZero"/>
        <c:auto val="1"/>
        <c:lblAlgn val="ctr"/>
        <c:lblOffset val="100"/>
        <c:noMultiLvlLbl val="0"/>
      </c:catAx>
      <c:valAx>
        <c:axId val="14931827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4931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0653846153846101E-2"/>
                  <c:y val="-8.6538454986488794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88461538461498E-2"/>
                  <c:y val="-5.76923033243259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</c:v>
                </c:pt>
                <c:pt idx="2">
                  <c:v>18</c:v>
                </c:pt>
                <c:pt idx="3">
                  <c:v>17</c:v>
                </c:pt>
                <c:pt idx="4">
                  <c:v>15</c:v>
                </c:pt>
                <c:pt idx="5">
                  <c:v>43</c:v>
                </c:pt>
                <c:pt idx="6">
                  <c:v>34</c:v>
                </c:pt>
                <c:pt idx="7">
                  <c:v>23</c:v>
                </c:pt>
                <c:pt idx="8">
                  <c:v>25</c:v>
                </c:pt>
                <c:pt idx="9">
                  <c:v>24</c:v>
                </c:pt>
                <c:pt idx="10">
                  <c:v>44</c:v>
                </c:pt>
                <c:pt idx="1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50189568"/>
        <c:axId val="150191104"/>
      </c:barChart>
      <c:catAx>
        <c:axId val="150189568"/>
        <c:scaling>
          <c:orientation val="minMax"/>
        </c:scaling>
        <c:delete val="1"/>
        <c:axPos val="l"/>
        <c:majorTickMark val="out"/>
        <c:minorTickMark val="none"/>
        <c:tickLblPos val="none"/>
        <c:crossAx val="150191104"/>
        <c:crosses val="autoZero"/>
        <c:auto val="1"/>
        <c:lblAlgn val="ctr"/>
        <c:lblOffset val="100"/>
        <c:noMultiLvlLbl val="0"/>
      </c:catAx>
      <c:valAx>
        <c:axId val="15019110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5018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70534784"/>
        <c:axId val="170536320"/>
      </c:barChart>
      <c:catAx>
        <c:axId val="170534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0536320"/>
        <c:crosses val="autoZero"/>
        <c:auto val="1"/>
        <c:lblAlgn val="ctr"/>
        <c:lblOffset val="100"/>
        <c:noMultiLvlLbl val="0"/>
      </c:catAx>
      <c:valAx>
        <c:axId val="17053632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7053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70703872"/>
        <c:axId val="170713856"/>
      </c:barChart>
      <c:catAx>
        <c:axId val="170703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0713856"/>
        <c:crosses val="autoZero"/>
        <c:auto val="1"/>
        <c:lblAlgn val="ctr"/>
        <c:lblOffset val="100"/>
        <c:noMultiLvlLbl val="0"/>
      </c:catAx>
      <c:valAx>
        <c:axId val="17071385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7070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70958848"/>
        <c:axId val="170960384"/>
      </c:barChart>
      <c:catAx>
        <c:axId val="170958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0960384"/>
        <c:crosses val="autoZero"/>
        <c:auto val="1"/>
        <c:lblAlgn val="ctr"/>
        <c:lblOffset val="100"/>
        <c:noMultiLvlLbl val="0"/>
      </c:catAx>
      <c:valAx>
        <c:axId val="17096038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70958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72886656"/>
        <c:axId val="172892928"/>
      </c:barChart>
      <c:catAx>
        <c:axId val="172886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2892928"/>
        <c:crosses val="autoZero"/>
        <c:auto val="1"/>
        <c:lblAlgn val="ctr"/>
        <c:lblOffset val="100"/>
        <c:noMultiLvlLbl val="0"/>
      </c:catAx>
      <c:valAx>
        <c:axId val="17289292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7288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4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5" y="7962250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4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0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48" name="Presentation" r:id="rId5" imgW="0" imgH="0" progId="PowerPoint.Show.8">
                  <p:embed/>
                </p:oleObj>
              </mc:Choice>
              <mc:Fallback>
                <p:oleObj name="Presentation" r:id="rId5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India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93970205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7694209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5617007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44614360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1369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Ind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59241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149889"/>
            <a:ext cx="6589059" cy="72686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Magna Carta International Survey: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Results for India</a:t>
            </a:r>
            <a:endParaRPr lang="en-GB" sz="24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India, 504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63500481"/>
              </p:ext>
            </p:extLst>
          </p:nvPr>
        </p:nvGraphicFramePr>
        <p:xfrm>
          <a:off x="3668502" y="2094252"/>
          <a:ext cx="6237498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9556" y="1643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7000" y="2147751"/>
            <a:ext cx="400966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</a:t>
            </a:r>
            <a:r>
              <a:rPr lang="en-US" sz="1800" dirty="0" smtClean="0">
                <a:solidFill>
                  <a:schemeClr val="bg2"/>
                </a:solidFill>
              </a:rPr>
              <a:t>of</a:t>
            </a:r>
            <a:r>
              <a:rPr lang="en-US" sz="1600" dirty="0" smtClean="0">
                <a:solidFill>
                  <a:schemeClr val="bg2"/>
                </a:solidFill>
              </a:rPr>
              <a:t>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92688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896" y="5352820"/>
            <a:ext cx="3989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The Indian Independence Act (1947)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278" y="3000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10" y="5748572"/>
            <a:ext cx="3203391" cy="72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The 'Five Principles of Peaceful Coexistence' listed in the </a:t>
            </a:r>
            <a:r>
              <a:rPr lang="en-US" sz="1600" dirty="0" err="1">
                <a:solidFill>
                  <a:schemeClr val="bg2"/>
                </a:solidFill>
              </a:rPr>
              <a:t>Panscheel</a:t>
            </a:r>
            <a:r>
              <a:rPr lang="en-US" sz="1600" dirty="0">
                <a:solidFill>
                  <a:schemeClr val="bg2"/>
                </a:solidFill>
              </a:rPr>
              <a:t> Treaty (1954)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658" y="4887107"/>
            <a:ext cx="376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The Bhagavad Gita (c. 200BC)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3" y="4446027"/>
            <a:ext cx="3876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Constitution of India (1949)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722469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504 Indian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80247"/>
            <a:ext cx="3904899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51304" y="2606358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39411" y="25924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39411" y="21708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9411" y="30630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411" y="35098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9411" y="395313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26" name="Picture 2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6623002" y="3205128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456239" y="3668256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ft Arrow 28"/>
          <p:cNvSpPr/>
          <p:nvPr/>
        </p:nvSpPr>
        <p:spPr bwMode="auto">
          <a:xfrm>
            <a:off x="5142592" y="4047785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604000" y="2988027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47936608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39412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Ind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80604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96856204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54757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</a:t>
            </a: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4" y="3731485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974"/>
            <a:ext cx="376766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72" y="33392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61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98" y="52011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11" y="4093054"/>
            <a:ext cx="33443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3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294735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533" y="3285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533" y="22081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7533" y="25749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7533" y="40483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7533" y="36936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7533" y="28926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7533" y="439612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7533" y="51618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7533" y="479477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7533" y="5536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7533" y="58982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504 Indian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6112" y="1742134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08154723"/>
              </p:ext>
            </p:extLst>
          </p:nvPr>
        </p:nvGraphicFramePr>
        <p:xfrm>
          <a:off x="3521254" y="2069657"/>
          <a:ext cx="7725302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3645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200" y="3720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1666" y="4484849"/>
            <a:ext cx="38821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16" y="33674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5632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4100523"/>
            <a:ext cx="34995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62747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31" y="2975573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3966" y="37790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3966" y="260327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93966" y="225038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93966" y="33427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93966" y="41451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93966" y="445897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93966" y="29567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93966" y="48231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93966" y="51898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93966" y="55644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93966" y="59264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113 Indian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16334" y="1770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India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04015007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19108" y="4603549"/>
            <a:ext cx="40444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124" y="5257166"/>
            <a:ext cx="28183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5648" y="286363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32" y="389322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85" y="49350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about India,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47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88" y="3210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7361" y="324805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361" y="25160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7361" y="222762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361" y="4609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7361" y="39418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7361" y="4260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7361" y="35931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7361" y="595538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7361" y="49306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7361" y="52511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7361" y="28675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7361" y="55795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504 Indian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685690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19694</TotalTime>
  <Words>1648</Words>
  <Application>Microsoft Office PowerPoint</Application>
  <PresentationFormat>A4 Paper (210x297 mm)</PresentationFormat>
  <Paragraphs>562</Paragraphs>
  <Slides>15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19" baseType="lpstr">
      <vt:lpstr>Ipsos MORI Presentation</vt:lpstr>
      <vt:lpstr>Presentation</vt:lpstr>
      <vt:lpstr>PowerPoint Presentation</vt:lpstr>
      <vt:lpstr>Magna Carta International Survey: Results for India</vt:lpstr>
      <vt:lpstr>Q1 Awareness of Magna Carta </vt:lpstr>
      <vt:lpstr>Q1 Awareness of Magna Carta: Ranked by Country</vt:lpstr>
      <vt:lpstr>Key to Summary Slides</vt:lpstr>
      <vt:lpstr>Q1 Awareness of Documents: Ranked for each country</vt:lpstr>
      <vt:lpstr>Q2 Rights Magna Carta  Helped Guarantee (base: all adults)</vt:lpstr>
      <vt:lpstr>Q2 Rights Magna Carta Helped Guarantee (base: those aware of Magna Carta)</vt:lpstr>
      <vt:lpstr>Q3 Rights Under Threat  in India Today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571</cp:revision>
  <cp:lastPrinted>2004-07-02T12:08:44Z</cp:lastPrinted>
  <dcterms:created xsi:type="dcterms:W3CDTF">2006-11-30T09:47:36Z</dcterms:created>
  <dcterms:modified xsi:type="dcterms:W3CDTF">2015-04-01T10:46:47Z</dcterms:modified>
</cp:coreProperties>
</file>