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1282" r:id="rId2"/>
    <p:sldId id="1269" r:id="rId3"/>
    <p:sldId id="1266" r:id="rId4"/>
    <p:sldId id="1272" r:id="rId5"/>
    <p:sldId id="1267" r:id="rId6"/>
    <p:sldId id="1270" r:id="rId7"/>
    <p:sldId id="1271" r:id="rId8"/>
    <p:sldId id="1274" r:id="rId9"/>
    <p:sldId id="1283" r:id="rId10"/>
    <p:sldId id="1279" r:id="rId11"/>
    <p:sldId id="1275" r:id="rId12"/>
    <p:sldId id="1276" r:id="rId13"/>
    <p:sldId id="1277" r:id="rId14"/>
    <p:sldId id="1278" r:id="rId15"/>
    <p:sldId id="1280" r:id="rId16"/>
    <p:sldId id="1273" r:id="rId17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8" autoAdjust="0"/>
    <p:restoredTop sz="99638" autoAdjust="0"/>
  </p:normalViewPr>
  <p:slideViewPr>
    <p:cSldViewPr snapToGrid="0">
      <p:cViewPr>
        <p:scale>
          <a:sx n="90" d="100"/>
          <a:sy n="90" d="100"/>
        </p:scale>
        <p:origin x="-558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21</c:v>
                </c:pt>
                <c:pt idx="4">
                  <c:v>23</c:v>
                </c:pt>
                <c:pt idx="5">
                  <c:v>47</c:v>
                </c:pt>
                <c:pt idx="6">
                  <c:v>58</c:v>
                </c:pt>
                <c:pt idx="7">
                  <c:v>62</c:v>
                </c:pt>
                <c:pt idx="8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7341440"/>
        <c:axId val="97405184"/>
      </c:barChart>
      <c:catAx>
        <c:axId val="9734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405184"/>
        <c:crosses val="autoZero"/>
        <c:auto val="1"/>
        <c:lblAlgn val="ctr"/>
        <c:lblOffset val="100"/>
        <c:noMultiLvlLbl val="0"/>
      </c:catAx>
      <c:valAx>
        <c:axId val="9740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7341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5464576"/>
        <c:axId val="132472832"/>
      </c:barChart>
      <c:catAx>
        <c:axId val="12546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472832"/>
        <c:crosses val="autoZero"/>
        <c:auto val="1"/>
        <c:lblAlgn val="ctr"/>
        <c:lblOffset val="100"/>
        <c:noMultiLvlLbl val="0"/>
      </c:catAx>
      <c:valAx>
        <c:axId val="1324728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546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1632256"/>
        <c:axId val="101707776"/>
      </c:barChart>
      <c:catAx>
        <c:axId val="10163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707776"/>
        <c:crosses val="autoZero"/>
        <c:auto val="1"/>
        <c:lblAlgn val="ctr"/>
        <c:lblOffset val="100"/>
        <c:noMultiLvlLbl val="0"/>
      </c:catAx>
      <c:valAx>
        <c:axId val="10170777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16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12</c:v>
                </c:pt>
                <c:pt idx="9">
                  <c:v>13</c:v>
                </c:pt>
                <c:pt idx="1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9460096"/>
        <c:axId val="130753280"/>
      </c:barChart>
      <c:catAx>
        <c:axId val="129460096"/>
        <c:scaling>
          <c:orientation val="minMax"/>
        </c:scaling>
        <c:delete val="1"/>
        <c:axPos val="l"/>
        <c:majorTickMark val="out"/>
        <c:minorTickMark val="none"/>
        <c:tickLblPos val="none"/>
        <c:crossAx val="130753280"/>
        <c:crosses val="autoZero"/>
        <c:auto val="1"/>
        <c:lblAlgn val="ctr"/>
        <c:lblOffset val="100"/>
        <c:noMultiLvlLbl val="0"/>
      </c:catAx>
      <c:valAx>
        <c:axId val="1307532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94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42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12</c:v>
                </c:pt>
                <c:pt idx="7">
                  <c:v>15</c:v>
                </c:pt>
                <c:pt idx="8">
                  <c:v>21</c:v>
                </c:pt>
                <c:pt idx="9">
                  <c:v>22</c:v>
                </c:pt>
                <c:pt idx="1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5593728"/>
        <c:axId val="45595264"/>
      </c:barChart>
      <c:catAx>
        <c:axId val="45593728"/>
        <c:scaling>
          <c:orientation val="minMax"/>
        </c:scaling>
        <c:delete val="1"/>
        <c:axPos val="l"/>
        <c:majorTickMark val="out"/>
        <c:minorTickMark val="none"/>
        <c:tickLblPos val="none"/>
        <c:crossAx val="45595264"/>
        <c:crosses val="autoZero"/>
        <c:auto val="1"/>
        <c:lblAlgn val="ctr"/>
        <c:lblOffset val="100"/>
        <c:noMultiLvlLbl val="0"/>
      </c:catAx>
      <c:valAx>
        <c:axId val="4559526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559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0653846153846101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88461538461498E-2"/>
                  <c:y val="-5.7692303324325903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0932768019382E-2"/>
                  <c:y val="-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24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186496"/>
        <c:axId val="46188032"/>
      </c:barChart>
      <c:catAx>
        <c:axId val="46186496"/>
        <c:scaling>
          <c:orientation val="minMax"/>
        </c:scaling>
        <c:delete val="1"/>
        <c:axPos val="l"/>
        <c:majorTickMark val="out"/>
        <c:minorTickMark val="none"/>
        <c:tickLblPos val="none"/>
        <c:crossAx val="46188032"/>
        <c:crosses val="autoZero"/>
        <c:auto val="1"/>
        <c:lblAlgn val="ctr"/>
        <c:lblOffset val="100"/>
        <c:noMultiLvlLbl val="0"/>
      </c:catAx>
      <c:valAx>
        <c:axId val="461880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18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00FF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28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27</c:v>
                </c:pt>
                <c:pt idx="7">
                  <c:v>28</c:v>
                </c:pt>
                <c:pt idx="8">
                  <c:v>24</c:v>
                </c:pt>
                <c:pt idx="9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15</c:v>
                </c:pt>
                <c:pt idx="3">
                  <c:v>2</c:v>
                </c:pt>
                <c:pt idx="4">
                  <c:v>21</c:v>
                </c:pt>
                <c:pt idx="5">
                  <c:v>22</c:v>
                </c:pt>
                <c:pt idx="6">
                  <c:v>8</c:v>
                </c:pt>
                <c:pt idx="7">
                  <c:v>27</c:v>
                </c:pt>
                <c:pt idx="8">
                  <c:v>12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00988800"/>
        <c:axId val="101710080"/>
      </c:barChart>
      <c:catAx>
        <c:axId val="10098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710080"/>
        <c:crosses val="autoZero"/>
        <c:auto val="1"/>
        <c:lblAlgn val="ctr"/>
        <c:lblOffset val="100"/>
        <c:noMultiLvlLbl val="0"/>
      </c:catAx>
      <c:valAx>
        <c:axId val="1017100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98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518272"/>
        <c:axId val="46519808"/>
      </c:barChart>
      <c:catAx>
        <c:axId val="4651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519808"/>
        <c:crosses val="autoZero"/>
        <c:auto val="1"/>
        <c:lblAlgn val="ctr"/>
        <c:lblOffset val="100"/>
        <c:noMultiLvlLbl val="0"/>
      </c:catAx>
      <c:valAx>
        <c:axId val="465198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51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50444544"/>
        <c:axId val="50733056"/>
      </c:barChart>
      <c:catAx>
        <c:axId val="5044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0733056"/>
        <c:crosses val="autoZero"/>
        <c:auto val="1"/>
        <c:lblAlgn val="ctr"/>
        <c:lblOffset val="100"/>
        <c:noMultiLvlLbl val="0"/>
      </c:catAx>
      <c:valAx>
        <c:axId val="507330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5044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61107584"/>
        <c:axId val="61113472"/>
      </c:barChart>
      <c:catAx>
        <c:axId val="6110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113472"/>
        <c:crosses val="autoZero"/>
        <c:auto val="1"/>
        <c:lblAlgn val="ctr"/>
        <c:lblOffset val="100"/>
        <c:noMultiLvlLbl val="0"/>
      </c:catAx>
      <c:valAx>
        <c:axId val="611134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6110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9" name="Presentation" r:id="rId5" imgW="0" imgH="0" progId="PowerPoint.Show.8">
                  <p:embed/>
                </p:oleObj>
              </mc:Choice>
              <mc:Fallback>
                <p:oleObj name="Presentation" r:id="rId5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Germany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57223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Ger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24541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11" name="Picture 10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1941867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8870330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8875778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1569610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  <p:pic>
        <p:nvPicPr>
          <p:cNvPr id="40" name="Picture 3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34405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Ger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64157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Magna Carta International Survey: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Results for Germany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Germany, 1,000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8" name="Picture 7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73519791"/>
              </p:ext>
            </p:extLst>
          </p:nvPr>
        </p:nvGraphicFramePr>
        <p:xfrm>
          <a:off x="3668503" y="2094252"/>
          <a:ext cx="598349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7223" y="1756246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43225" y="2331196"/>
            <a:ext cx="400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of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" y="4127689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879" y="5889043"/>
            <a:ext cx="356656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The Stein-Hardenberg reforms (1807)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053" y="3635799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22" y="2799350"/>
            <a:ext cx="3838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The Weimar Constitution (1919)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778" y="4562551"/>
            <a:ext cx="376766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The </a:t>
            </a:r>
            <a:r>
              <a:rPr lang="en-US" sz="1800" dirty="0" err="1" smtClean="0">
                <a:solidFill>
                  <a:schemeClr val="bg2"/>
                </a:solidFill>
              </a:rPr>
              <a:t>Sachenspeigel</a:t>
            </a:r>
            <a:r>
              <a:rPr lang="en-US" sz="1800" dirty="0" smtClean="0">
                <a:solidFill>
                  <a:schemeClr val="bg2"/>
                </a:solidFill>
              </a:rPr>
              <a:t> (1220-1235)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173" y="4996360"/>
            <a:ext cx="2957271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/>
                </a:solidFill>
              </a:rPr>
              <a:t>Allgemeines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Landrecht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für</a:t>
            </a:r>
            <a:r>
              <a:rPr lang="en-US" sz="1400" dirty="0" smtClean="0">
                <a:solidFill>
                  <a:schemeClr val="bg2"/>
                </a:solidFill>
              </a:rPr>
              <a:t> die </a:t>
            </a:r>
            <a:r>
              <a:rPr lang="en-US" sz="1400" dirty="0" err="1" smtClean="0">
                <a:solidFill>
                  <a:schemeClr val="bg2"/>
                </a:solidFill>
              </a:rPr>
              <a:t>preißischen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staaten</a:t>
            </a:r>
            <a:r>
              <a:rPr lang="en-US" sz="1400" dirty="0" smtClean="0">
                <a:solidFill>
                  <a:schemeClr val="bg2"/>
                </a:solidFill>
              </a:rPr>
              <a:t> (1794)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891802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1,000 German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2929" y="5390136"/>
            <a:ext cx="289351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95750" y="3213134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20452" y="32133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20452" y="22837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20452" y="36557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20452" y="41025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20452" y="54630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6072668" y="4700906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905905" y="5164034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4592258" y="5543563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53666" y="4483805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948209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9887591"/>
              </p:ext>
            </p:extLst>
          </p:nvPr>
        </p:nvGraphicFramePr>
        <p:xfrm>
          <a:off x="3521253" y="2069657"/>
          <a:ext cx="572152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597" y="260753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5" y="3731484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894" y="40630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454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28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52633"/>
            <a:ext cx="3738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An independent judiciary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2990500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838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0090" y="485151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0087" y="226460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4200" y="261726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0644" y="409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64200" y="298806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50088" y="450130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0088" y="37046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64199" y="33555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50088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4200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8866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1,000 German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4556" y="1770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8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13600" y="300013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+4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5378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41822" y="226166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27711" y="3396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68822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12377" y="44984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68822" y="485896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84155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84155" y="52011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0044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70044" y="59377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+9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62" name="Picture 6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54004033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27000" y="2958512"/>
            <a:ext cx="3865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672" y="3680516"/>
            <a:ext cx="320339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of religion</a:t>
            </a:r>
          </a:p>
          <a:p>
            <a:pPr algn="r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454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7043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24411"/>
            <a:ext cx="3738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1534" y="483740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7977" y="22646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9755" y="26031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2</a:t>
            </a:r>
            <a:r>
              <a:rPr lang="en-US" sz="2000" b="0" dirty="0" smtClean="0">
                <a:solidFill>
                  <a:schemeClr val="bg2"/>
                </a:solidFill>
              </a:rPr>
              <a:t>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9755" y="29617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9755" y="40746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7977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977" y="37187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99755" y="33273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7977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7977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7977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8" y="6544239"/>
            <a:ext cx="6898677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464 German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9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81044" y="30424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+6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81044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81044" y="23040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-</a:t>
            </a:r>
            <a:r>
              <a:rPr lang="en-US" sz="2000" b="0" dirty="0" smtClean="0">
                <a:solidFill>
                  <a:schemeClr val="bg2"/>
                </a:solidFill>
              </a:rPr>
              <a:t>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1044" y="3410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1044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-</a:t>
            </a:r>
            <a:r>
              <a:rPr lang="en-US" sz="2000" b="0" dirty="0" smtClean="0">
                <a:solidFill>
                  <a:schemeClr val="bg2"/>
                </a:solidFill>
              </a:rPr>
              <a:t>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81044" y="4526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81044" y="49012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1044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81044" y="52576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81044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1044" y="59942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2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Germany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62507651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12889" y="4617660"/>
            <a:ext cx="387667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0790" y="5638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4" y="2905967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322937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6" y="222811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356417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6" y="527368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391220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Germany,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252672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399" y="2575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29093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3</a:t>
            </a:r>
            <a:r>
              <a:rPr lang="en-US" sz="2000" b="0" dirty="0" smtClean="0">
                <a:solidFill>
                  <a:schemeClr val="bg2"/>
                </a:solidFill>
              </a:rPr>
              <a:t>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23380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320129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2577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42805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387925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462328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357060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56362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9346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59578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494945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495861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1,000 German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14730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01594" y="324522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1594" y="29083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01594" y="223891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01594" y="460688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01594" y="358625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1594" y="42715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-13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01594" y="392901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01594" y="256589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01594" y="49419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0*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01594" y="529064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01594" y="59550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01594" y="563312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Q2&amp;3 Rights Guaranteed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vs. Under Threat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8099319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4228" y="3897994"/>
            <a:ext cx="238956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2" y="5511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6" y="3498633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8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8" y="307478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8" y="271750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8" y="589457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8" y="47306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35" y="1628091"/>
            <a:ext cx="938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sz="1200" i="1" dirty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	“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Germany,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you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" y="4309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401" y="5087566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1,000 German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1517" y="1988090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047" y="1162424"/>
            <a:ext cx="9380071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Q</a:t>
            </a:r>
            <a:r>
              <a:rPr lang="en-US" sz="1200" dirty="0">
                <a:solidFill>
                  <a:srgbClr val="008000"/>
                </a:solidFill>
              </a:rPr>
              <a:t>) </a:t>
            </a:r>
            <a:r>
              <a:rPr lang="en-US" sz="1200" dirty="0" smtClean="0">
                <a:solidFill>
                  <a:srgbClr val="008000"/>
                </a:solidFill>
              </a:rPr>
              <a:t>	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cs typeface="Arial"/>
              </a:rPr>
              <a:t>“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what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you know or have heard,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	which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of these rights do you think Magna Carta helped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to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guarantee?</a:t>
            </a:r>
            <a:endParaRPr lang="en-US" sz="1200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1143000"/>
          </a:xfrm>
          <a:prstGeom prst="rect">
            <a:avLst/>
          </a:prstGeom>
        </p:spPr>
      </p:pic>
      <p:pic>
        <p:nvPicPr>
          <p:cNvPr id="23" name="Picture 2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19559</TotalTime>
  <Words>1798</Words>
  <Application>Microsoft Office PowerPoint</Application>
  <PresentationFormat>A4 Paper (210x297 mm)</PresentationFormat>
  <Paragraphs>620</Paragraphs>
  <Slides>16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0" baseType="lpstr">
      <vt:lpstr>Ipsos MORI Presentation</vt:lpstr>
      <vt:lpstr>Presentation</vt:lpstr>
      <vt:lpstr>PowerPoint Presentation</vt:lpstr>
      <vt:lpstr>Magna Carta International Survey: Results for Germany</vt:lpstr>
      <vt:lpstr>Q1 Awareness of Magna Carta </vt:lpstr>
      <vt:lpstr>Q1 Awareness of Magna Carta: Ranked by Country</vt:lpstr>
      <vt:lpstr>Q2 Rights Magna Carta  Helped Guarantee (base: all adults)</vt:lpstr>
      <vt:lpstr>Q2 Rights Magna Carta Helped Guarantee (base: those aware of Magna Carta)</vt:lpstr>
      <vt:lpstr>Q3 Rights Under Threat  in Germany Today</vt:lpstr>
      <vt:lpstr>Q2&amp;3 Rights Guaranteed  vs. Under Threat</vt:lpstr>
      <vt:lpstr>Key to Summary Slides</vt:lpstr>
      <vt:lpstr>Q1 Awareness of Documents: Ranked for each country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566</cp:revision>
  <cp:lastPrinted>2015-03-27T11:59:31Z</cp:lastPrinted>
  <dcterms:created xsi:type="dcterms:W3CDTF">2006-11-30T09:47:36Z</dcterms:created>
  <dcterms:modified xsi:type="dcterms:W3CDTF">2015-04-01T10:44:33Z</dcterms:modified>
</cp:coreProperties>
</file>