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6" r:id="rId1"/>
  </p:sldMasterIdLst>
  <p:notesMasterIdLst>
    <p:notesMasterId r:id="rId17"/>
  </p:notesMasterIdLst>
  <p:handoutMasterIdLst>
    <p:handoutMasterId r:id="rId18"/>
  </p:handoutMasterIdLst>
  <p:sldIdLst>
    <p:sldId id="1281" r:id="rId2"/>
    <p:sldId id="1269" r:id="rId3"/>
    <p:sldId id="1266" r:id="rId4"/>
    <p:sldId id="1272" r:id="rId5"/>
    <p:sldId id="1282" r:id="rId6"/>
    <p:sldId id="1280" r:id="rId7"/>
    <p:sldId id="1267" r:id="rId8"/>
    <p:sldId id="1270" r:id="rId9"/>
    <p:sldId id="1271" r:id="rId10"/>
    <p:sldId id="1274" r:id="rId11"/>
    <p:sldId id="1275" r:id="rId12"/>
    <p:sldId id="1276" r:id="rId13"/>
    <p:sldId id="1277" r:id="rId14"/>
    <p:sldId id="1279" r:id="rId15"/>
    <p:sldId id="1273" r:id="rId16"/>
  </p:sldIdLst>
  <p:sldSz cx="9906000" cy="6858000" type="A4"/>
  <p:notesSz cx="6662738" cy="9926638"/>
  <p:custShowLst>
    <p:custShow name="Presentation - 15 December 1999" id="0">
      <p:sldLst/>
    </p:custShow>
    <p:custShow name="Report" id="1">
      <p:sldLst/>
    </p:custShow>
  </p:custShowLst>
  <p:defaultTextStyle>
    <a:defPPr>
      <a:defRPr lang="en-GB"/>
    </a:defPPr>
    <a:lvl1pPr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990000"/>
    <a:srgbClr val="FFFF00"/>
    <a:srgbClr val="0000FF"/>
    <a:srgbClr val="969696"/>
    <a:srgbClr val="0033CC"/>
    <a:srgbClr val="6699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36" autoAdjust="0"/>
    <p:restoredTop sz="99661" autoAdjust="0"/>
  </p:normalViewPr>
  <p:slideViewPr>
    <p:cSldViewPr snapToGrid="0">
      <p:cViewPr>
        <p:scale>
          <a:sx n="90" d="100"/>
          <a:sy n="90" d="100"/>
        </p:scale>
        <p:origin x="-582" y="-420"/>
      </p:cViewPr>
      <p:guideLst>
        <p:guide orient="horz" pos="3581"/>
        <p:guide orient="horz" pos="3980"/>
        <p:guide pos="4124"/>
        <p:guide pos="268"/>
        <p:guide pos="1484"/>
        <p:guide pos="22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000000000000001E-2"/>
          <c:y val="0"/>
          <c:w val="0.95"/>
          <c:h val="0.9250000056783760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numFmt formatCode="General" sourceLinked="0"/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18</c:v>
                </c:pt>
                <c:pt idx="1">
                  <c:v>64</c:v>
                </c:pt>
                <c:pt idx="2">
                  <c:v>67</c:v>
                </c:pt>
                <c:pt idx="3">
                  <c:v>70</c:v>
                </c:pt>
                <c:pt idx="4">
                  <c:v>15</c:v>
                </c:pt>
                <c:pt idx="5">
                  <c:v>5</c:v>
                </c:pt>
                <c:pt idx="6">
                  <c:v>37</c:v>
                </c:pt>
                <c:pt idx="7">
                  <c:v>53</c:v>
                </c:pt>
                <c:pt idx="8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46347392"/>
        <c:axId val="46477312"/>
      </c:barChart>
      <c:catAx>
        <c:axId val="463473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6477312"/>
        <c:crosses val="autoZero"/>
        <c:auto val="1"/>
        <c:lblAlgn val="ctr"/>
        <c:lblOffset val="100"/>
        <c:noMultiLvlLbl val="0"/>
      </c:catAx>
      <c:valAx>
        <c:axId val="464773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6347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rgbClr val="FFFFFF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10"/>
            <c:invertIfNegative val="0"/>
            <c:bubble3D val="0"/>
            <c:spPr>
              <a:solidFill>
                <a:srgbClr val="0000F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2"/>
            <c:invertIfNegative val="0"/>
            <c:bubble3D val="0"/>
            <c:spPr>
              <a:solidFill>
                <a:srgbClr val="FFFF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2"/>
            <c:invertIfNegative val="0"/>
            <c:bubble3D val="0"/>
            <c:spPr>
              <a:solidFill>
                <a:srgbClr val="008000"/>
              </a:solidFill>
              <a:ln>
                <a:solidFill>
                  <a:schemeClr val="accent1"/>
                </a:solidFill>
              </a:ln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3"/>
            <c:invertIfNegative val="0"/>
            <c:bubble3D val="0"/>
          </c:dPt>
          <c:dLbls>
            <c:dLbl>
              <c:idx val="12"/>
              <c:spPr/>
              <c:txPr>
                <a:bodyPr/>
                <a:lstStyle/>
                <a:p>
                  <a:pPr>
                    <a:defRPr sz="16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6</c:v>
                </c:pt>
                <c:pt idx="1">
                  <c:v>10</c:v>
                </c:pt>
                <c:pt idx="2">
                  <c:v>18</c:v>
                </c:pt>
                <c:pt idx="3">
                  <c:v>20</c:v>
                </c:pt>
                <c:pt idx="4">
                  <c:v>21</c:v>
                </c:pt>
                <c:pt idx="5">
                  <c:v>22</c:v>
                </c:pt>
                <c:pt idx="6">
                  <c:v>22</c:v>
                </c:pt>
                <c:pt idx="7">
                  <c:v>23</c:v>
                </c:pt>
                <c:pt idx="8">
                  <c:v>26</c:v>
                </c:pt>
                <c:pt idx="9">
                  <c:v>29</c:v>
                </c:pt>
                <c:pt idx="10">
                  <c:v>37</c:v>
                </c:pt>
                <c:pt idx="11">
                  <c:v>38</c:v>
                </c:pt>
                <c:pt idx="12">
                  <c:v>39</c:v>
                </c:pt>
                <c:pt idx="13">
                  <c:v>45</c:v>
                </c:pt>
                <c:pt idx="14">
                  <c:v>47</c:v>
                </c:pt>
                <c:pt idx="15">
                  <c:v>48</c:v>
                </c:pt>
                <c:pt idx="16">
                  <c:v>50</c:v>
                </c:pt>
                <c:pt idx="17">
                  <c:v>50</c:v>
                </c:pt>
                <c:pt idx="18">
                  <c:v>53</c:v>
                </c:pt>
                <c:pt idx="19">
                  <c:v>61</c:v>
                </c:pt>
                <c:pt idx="20">
                  <c:v>62</c:v>
                </c:pt>
                <c:pt idx="21">
                  <c:v>63</c:v>
                </c:pt>
                <c:pt idx="22">
                  <c:v>65</c:v>
                </c:pt>
                <c:pt idx="23">
                  <c:v>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90244992"/>
        <c:axId val="90246528"/>
      </c:barChart>
      <c:catAx>
        <c:axId val="902449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0246528"/>
        <c:crosses val="autoZero"/>
        <c:auto val="1"/>
        <c:lblAlgn val="ctr"/>
        <c:lblOffset val="100"/>
        <c:noMultiLvlLbl val="0"/>
      </c:catAx>
      <c:valAx>
        <c:axId val="90246528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90244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6F6F6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</c:dPt>
          <c:dLbls>
            <c:dLbl>
              <c:idx val="1"/>
              <c:layout>
                <c:manualLayout>
                  <c:x val="4.6302241066020497E-3"/>
                  <c:y val="-2.884615166216190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9133858267716502E-4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0"/>
                <c:pt idx="0">
                  <c:v>Category 4</c:v>
                </c:pt>
                <c:pt idx="1">
                  <c:v>Category 3</c:v>
                </c:pt>
                <c:pt idx="8">
                  <c:v>Category 2</c:v>
                </c:pt>
                <c:pt idx="9">
                  <c:v>Category 1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60</c:v>
                </c:pt>
                <c:pt idx="1">
                  <c:v>4</c:v>
                </c:pt>
                <c:pt idx="2">
                  <c:v>6</c:v>
                </c:pt>
                <c:pt idx="3">
                  <c:v>5</c:v>
                </c:pt>
                <c:pt idx="4">
                  <c:v>5</c:v>
                </c:pt>
                <c:pt idx="5">
                  <c:v>3</c:v>
                </c:pt>
                <c:pt idx="6">
                  <c:v>9</c:v>
                </c:pt>
                <c:pt idx="7">
                  <c:v>7</c:v>
                </c:pt>
                <c:pt idx="8">
                  <c:v>12</c:v>
                </c:pt>
                <c:pt idx="9">
                  <c:v>10</c:v>
                </c:pt>
                <c:pt idx="10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97765632"/>
        <c:axId val="100590336"/>
      </c:barChart>
      <c:catAx>
        <c:axId val="97765632"/>
        <c:scaling>
          <c:orientation val="minMax"/>
        </c:scaling>
        <c:delete val="1"/>
        <c:axPos val="l"/>
        <c:majorTickMark val="out"/>
        <c:minorTickMark val="none"/>
        <c:tickLblPos val="none"/>
        <c:crossAx val="100590336"/>
        <c:crosses val="autoZero"/>
        <c:auto val="1"/>
        <c:lblAlgn val="ctr"/>
        <c:lblOffset val="100"/>
        <c:noMultiLvlLbl val="0"/>
      </c:catAx>
      <c:valAx>
        <c:axId val="100590336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97765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</c:dPt>
          <c:dLbls>
            <c:dLbl>
              <c:idx val="1"/>
              <c:layout>
                <c:manualLayout>
                  <c:x val="3.1788310115081798E-3"/>
                  <c:y val="1.05768000920292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0"/>
                <c:pt idx="1">
                  <c:v>Category 1</c:v>
                </c:pt>
                <c:pt idx="3">
                  <c:v>Category 2</c:v>
                </c:pt>
                <c:pt idx="7">
                  <c:v>Category 3</c:v>
                </c:pt>
                <c:pt idx="9">
                  <c:v>Category 4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36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  <c:pt idx="4">
                  <c:v>8</c:v>
                </c:pt>
                <c:pt idx="5">
                  <c:v>6</c:v>
                </c:pt>
                <c:pt idx="6">
                  <c:v>14</c:v>
                </c:pt>
                <c:pt idx="7">
                  <c:v>9</c:v>
                </c:pt>
                <c:pt idx="8">
                  <c:v>18</c:v>
                </c:pt>
                <c:pt idx="9">
                  <c:v>18</c:v>
                </c:pt>
                <c:pt idx="10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112488832"/>
        <c:axId val="112490368"/>
      </c:barChart>
      <c:catAx>
        <c:axId val="112488832"/>
        <c:scaling>
          <c:orientation val="minMax"/>
        </c:scaling>
        <c:delete val="1"/>
        <c:axPos val="l"/>
        <c:majorTickMark val="out"/>
        <c:minorTickMark val="none"/>
        <c:tickLblPos val="none"/>
        <c:crossAx val="112490368"/>
        <c:crosses val="autoZero"/>
        <c:auto val="1"/>
        <c:lblAlgn val="ctr"/>
        <c:lblOffset val="100"/>
        <c:noMultiLvlLbl val="0"/>
      </c:catAx>
      <c:valAx>
        <c:axId val="112490368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112488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0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80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</c:dPt>
          <c:dLbls>
            <c:dLbl>
              <c:idx val="1"/>
              <c:layout>
                <c:manualLayout>
                  <c:x val="-1.15384615384615E-4"/>
                  <c:y val="-2.8846151662162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5576923076923104E-3"/>
                  <c:y val="-5.769230332432590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0"/>
                <c:pt idx="0">
                  <c:v>Category 4</c:v>
                </c:pt>
                <c:pt idx="3">
                  <c:v>Category 2</c:v>
                </c:pt>
                <c:pt idx="5">
                  <c:v>Category 3</c:v>
                </c:pt>
                <c:pt idx="9">
                  <c:v>Category 1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12</c:v>
                </c:pt>
                <c:pt idx="1">
                  <c:v>3</c:v>
                </c:pt>
                <c:pt idx="2">
                  <c:v>9</c:v>
                </c:pt>
                <c:pt idx="3">
                  <c:v>8</c:v>
                </c:pt>
                <c:pt idx="4">
                  <c:v>12</c:v>
                </c:pt>
                <c:pt idx="5">
                  <c:v>20</c:v>
                </c:pt>
                <c:pt idx="6">
                  <c:v>29</c:v>
                </c:pt>
                <c:pt idx="7">
                  <c:v>11</c:v>
                </c:pt>
                <c:pt idx="8">
                  <c:v>18</c:v>
                </c:pt>
                <c:pt idx="9">
                  <c:v>35</c:v>
                </c:pt>
                <c:pt idx="10">
                  <c:v>47</c:v>
                </c:pt>
                <c:pt idx="11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120909824"/>
        <c:axId val="120911744"/>
      </c:barChart>
      <c:catAx>
        <c:axId val="120909824"/>
        <c:scaling>
          <c:orientation val="minMax"/>
        </c:scaling>
        <c:delete val="1"/>
        <c:axPos val="l"/>
        <c:majorTickMark val="out"/>
        <c:minorTickMark val="none"/>
        <c:tickLblPos val="none"/>
        <c:crossAx val="120911744"/>
        <c:crosses val="autoZero"/>
        <c:auto val="1"/>
        <c:lblAlgn val="ctr"/>
        <c:lblOffset val="100"/>
        <c:noMultiLvlLbl val="0"/>
      </c:catAx>
      <c:valAx>
        <c:axId val="120911744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120909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9"/>
            <c:invertIfNegative val="0"/>
            <c:bubble3D val="0"/>
            <c:spPr>
              <a:solidFill>
                <a:srgbClr val="0000F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2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23"/>
            <c:invertIfNegative val="0"/>
            <c:bubble3D val="0"/>
          </c:dPt>
          <c:dLbls>
            <c:dLbl>
              <c:idx val="10"/>
              <c:spPr/>
              <c:txPr>
                <a:bodyPr/>
                <a:lstStyle/>
                <a:p>
                  <a:pPr>
                    <a:defRPr sz="1400">
                      <a:solidFill>
                        <a:schemeClr val="bg2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25</c:v>
                </c:pt>
                <c:pt idx="1">
                  <c:v>35</c:v>
                </c:pt>
                <c:pt idx="2">
                  <c:v>36</c:v>
                </c:pt>
                <c:pt idx="3">
                  <c:v>43</c:v>
                </c:pt>
                <c:pt idx="4">
                  <c:v>45</c:v>
                </c:pt>
                <c:pt idx="5">
                  <c:v>45</c:v>
                </c:pt>
                <c:pt idx="6">
                  <c:v>47</c:v>
                </c:pt>
                <c:pt idx="7">
                  <c:v>51</c:v>
                </c:pt>
                <c:pt idx="8">
                  <c:v>52</c:v>
                </c:pt>
                <c:pt idx="9">
                  <c:v>53</c:v>
                </c:pt>
                <c:pt idx="10">
                  <c:v>56</c:v>
                </c:pt>
                <c:pt idx="11">
                  <c:v>58</c:v>
                </c:pt>
                <c:pt idx="12">
                  <c:v>60</c:v>
                </c:pt>
                <c:pt idx="13">
                  <c:v>60</c:v>
                </c:pt>
                <c:pt idx="14">
                  <c:v>61</c:v>
                </c:pt>
                <c:pt idx="15">
                  <c:v>64</c:v>
                </c:pt>
                <c:pt idx="16">
                  <c:v>64</c:v>
                </c:pt>
                <c:pt idx="17">
                  <c:v>65</c:v>
                </c:pt>
                <c:pt idx="18">
                  <c:v>67</c:v>
                </c:pt>
                <c:pt idx="19">
                  <c:v>68</c:v>
                </c:pt>
                <c:pt idx="20">
                  <c:v>70</c:v>
                </c:pt>
                <c:pt idx="21">
                  <c:v>72</c:v>
                </c:pt>
                <c:pt idx="22">
                  <c:v>73</c:v>
                </c:pt>
                <c:pt idx="23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45648512"/>
        <c:axId val="45654400"/>
      </c:barChart>
      <c:catAx>
        <c:axId val="456485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5654400"/>
        <c:crosses val="autoZero"/>
        <c:auto val="1"/>
        <c:lblAlgn val="ctr"/>
        <c:lblOffset val="100"/>
        <c:noMultiLvlLbl val="0"/>
      </c:catAx>
      <c:valAx>
        <c:axId val="45654400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45648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0000F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2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3"/>
            <c:invertIfNegative val="0"/>
            <c:bubble3D val="0"/>
          </c:dPt>
          <c:dLbls>
            <c:dLbl>
              <c:idx val="10"/>
              <c:spPr/>
              <c:txPr>
                <a:bodyPr/>
                <a:lstStyle/>
                <a:p>
                  <a:pPr>
                    <a:defRPr sz="14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23</c:v>
                </c:pt>
                <c:pt idx="1">
                  <c:v>38</c:v>
                </c:pt>
                <c:pt idx="2">
                  <c:v>40</c:v>
                </c:pt>
                <c:pt idx="3">
                  <c:v>45</c:v>
                </c:pt>
                <c:pt idx="4">
                  <c:v>46</c:v>
                </c:pt>
                <c:pt idx="5">
                  <c:v>47</c:v>
                </c:pt>
                <c:pt idx="6">
                  <c:v>48</c:v>
                </c:pt>
                <c:pt idx="7">
                  <c:v>49</c:v>
                </c:pt>
                <c:pt idx="8">
                  <c:v>53</c:v>
                </c:pt>
                <c:pt idx="9">
                  <c:v>54</c:v>
                </c:pt>
                <c:pt idx="10">
                  <c:v>58</c:v>
                </c:pt>
                <c:pt idx="11">
                  <c:v>59</c:v>
                </c:pt>
                <c:pt idx="12">
                  <c:v>59</c:v>
                </c:pt>
                <c:pt idx="13">
                  <c:v>59</c:v>
                </c:pt>
                <c:pt idx="14">
                  <c:v>62</c:v>
                </c:pt>
                <c:pt idx="15">
                  <c:v>63</c:v>
                </c:pt>
                <c:pt idx="16">
                  <c:v>65</c:v>
                </c:pt>
                <c:pt idx="17">
                  <c:v>66</c:v>
                </c:pt>
                <c:pt idx="18">
                  <c:v>68</c:v>
                </c:pt>
                <c:pt idx="19">
                  <c:v>73</c:v>
                </c:pt>
                <c:pt idx="20">
                  <c:v>74</c:v>
                </c:pt>
                <c:pt idx="21">
                  <c:v>74</c:v>
                </c:pt>
                <c:pt idx="22">
                  <c:v>81</c:v>
                </c:pt>
                <c:pt idx="23">
                  <c:v>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46256512"/>
        <c:axId val="46258048"/>
      </c:barChart>
      <c:catAx>
        <c:axId val="462565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6258048"/>
        <c:crosses val="autoZero"/>
        <c:auto val="1"/>
        <c:lblAlgn val="ctr"/>
        <c:lblOffset val="100"/>
        <c:noMultiLvlLbl val="0"/>
      </c:catAx>
      <c:valAx>
        <c:axId val="46258048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46256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rgbClr val="0000F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2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3"/>
            <c:invertIfNegative val="0"/>
            <c:bubble3D val="0"/>
          </c:dPt>
          <c:dLbls>
            <c:dLbl>
              <c:idx val="11"/>
              <c:spPr/>
              <c:txPr>
                <a:bodyPr/>
                <a:lstStyle/>
                <a:p>
                  <a:pPr>
                    <a:defRPr sz="14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6</c:v>
                </c:pt>
                <c:pt idx="6">
                  <c:v>10</c:v>
                </c:pt>
                <c:pt idx="7">
                  <c:v>14</c:v>
                </c:pt>
                <c:pt idx="8">
                  <c:v>16</c:v>
                </c:pt>
                <c:pt idx="9">
                  <c:v>16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21</c:v>
                </c:pt>
                <c:pt idx="15">
                  <c:v>21</c:v>
                </c:pt>
                <c:pt idx="16">
                  <c:v>22</c:v>
                </c:pt>
                <c:pt idx="17">
                  <c:v>23</c:v>
                </c:pt>
                <c:pt idx="18">
                  <c:v>23</c:v>
                </c:pt>
                <c:pt idx="19">
                  <c:v>23</c:v>
                </c:pt>
                <c:pt idx="20">
                  <c:v>27</c:v>
                </c:pt>
                <c:pt idx="21">
                  <c:v>28</c:v>
                </c:pt>
                <c:pt idx="22">
                  <c:v>31</c:v>
                </c:pt>
                <c:pt idx="23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46389504"/>
        <c:axId val="46391296"/>
      </c:barChart>
      <c:catAx>
        <c:axId val="463895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6391296"/>
        <c:crosses val="autoZero"/>
        <c:auto val="1"/>
        <c:lblAlgn val="ctr"/>
        <c:lblOffset val="100"/>
        <c:noMultiLvlLbl val="0"/>
      </c:catAx>
      <c:valAx>
        <c:axId val="46391296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46389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2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17"/>
            <c:invertIfNegative val="0"/>
            <c:bubble3D val="0"/>
            <c:spPr>
              <a:solidFill>
                <a:srgbClr val="0000F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1"/>
            <c:invertIfNegative val="0"/>
            <c:bubble3D val="0"/>
          </c:dPt>
          <c:dPt>
            <c:idx val="23"/>
            <c:invertIfNegative val="0"/>
            <c:bubble3D val="0"/>
          </c:dPt>
          <c:dLbls>
            <c:dLbl>
              <c:idx val="11"/>
              <c:spPr/>
              <c:txPr>
                <a:bodyPr/>
                <a:lstStyle/>
                <a:p>
                  <a:pPr>
                    <a:defRPr sz="14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9</c:v>
                </c:pt>
                <c:pt idx="5">
                  <c:v>9</c:v>
                </c:pt>
                <c:pt idx="6">
                  <c:v>10</c:v>
                </c:pt>
                <c:pt idx="7">
                  <c:v>10</c:v>
                </c:pt>
                <c:pt idx="8">
                  <c:v>11</c:v>
                </c:pt>
                <c:pt idx="9">
                  <c:v>11</c:v>
                </c:pt>
                <c:pt idx="10">
                  <c:v>13</c:v>
                </c:pt>
                <c:pt idx="11">
                  <c:v>14</c:v>
                </c:pt>
                <c:pt idx="12">
                  <c:v>14</c:v>
                </c:pt>
                <c:pt idx="13">
                  <c:v>15</c:v>
                </c:pt>
                <c:pt idx="14">
                  <c:v>15</c:v>
                </c:pt>
                <c:pt idx="15">
                  <c:v>15</c:v>
                </c:pt>
                <c:pt idx="16">
                  <c:v>15</c:v>
                </c:pt>
                <c:pt idx="17">
                  <c:v>15</c:v>
                </c:pt>
                <c:pt idx="18">
                  <c:v>16</c:v>
                </c:pt>
                <c:pt idx="19">
                  <c:v>16</c:v>
                </c:pt>
                <c:pt idx="20">
                  <c:v>18</c:v>
                </c:pt>
                <c:pt idx="21">
                  <c:v>23</c:v>
                </c:pt>
                <c:pt idx="22">
                  <c:v>25</c:v>
                </c:pt>
                <c:pt idx="23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46727936"/>
        <c:axId val="46729472"/>
      </c:barChart>
      <c:catAx>
        <c:axId val="467279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6729472"/>
        <c:crosses val="autoZero"/>
        <c:auto val="1"/>
        <c:lblAlgn val="ctr"/>
        <c:lblOffset val="100"/>
        <c:noMultiLvlLbl val="0"/>
      </c:catAx>
      <c:valAx>
        <c:axId val="46729472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46727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0" name="Rectangle 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85851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defTabSz="912813">
              <a:lnSpc>
                <a:spcPct val="100000"/>
              </a:lnSpc>
              <a:defRPr sz="12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5111" name="Rectangle 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440455" y="185851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algn="r" defTabSz="912813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5112" name="Rectangle 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610733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defTabSz="912813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221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85851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defTabSz="912813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40455" y="185851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algn="r" defTabSz="912813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5325" y="768350"/>
            <a:ext cx="5311775" cy="3678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756" y="7962251"/>
            <a:ext cx="2688391" cy="123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610733"/>
            <a:ext cx="184565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defTabSz="912813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252967" y="9610733"/>
            <a:ext cx="372052" cy="27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algn="r" defTabSz="912813">
              <a:lnSpc>
                <a:spcPct val="100000"/>
              </a:lnSpc>
              <a:defRPr sz="1200">
                <a:cs typeface="+mn-cs"/>
              </a:defRPr>
            </a:lvl1pPr>
          </a:lstStyle>
          <a:p>
            <a:pPr>
              <a:defRPr/>
            </a:pPr>
            <a:fld id="{9C2261BA-AA45-F74B-B6D1-8AD1F592FD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312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0601" y="9610733"/>
            <a:ext cx="35441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9065" y="9610733"/>
            <a:ext cx="345955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0601" y="9610733"/>
            <a:ext cx="35441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0601" y="9610733"/>
            <a:ext cx="35441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0601" y="9610733"/>
            <a:ext cx="35441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270601" y="9610733"/>
            <a:ext cx="35441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55560" y="9610733"/>
            <a:ext cx="269459" cy="276918"/>
          </a:xfrm>
        </p:spPr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Microsoft_PowerPoint_97-2003_Presentation1.ppt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finalbigstri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4"/>
          <a:stretch>
            <a:fillRect/>
          </a:stretch>
        </p:blipFill>
        <p:spPr bwMode="auto">
          <a:xfrm>
            <a:off x="2654300" y="0"/>
            <a:ext cx="7251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Base" hidden="1"/>
          <p:cNvGraphicFramePr>
            <a:graphicFrameLocks/>
          </p:cNvGraphicFramePr>
          <p:nvPr/>
        </p:nvGraphicFramePr>
        <p:xfrm>
          <a:off x="1651000" y="1228725"/>
          <a:ext cx="6604000" cy="440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56" name="Presentation" r:id="rId5" imgW="0" imgH="0" progId="PowerPoint.Show.8">
                  <p:embed/>
                </p:oleObj>
              </mc:Choice>
              <mc:Fallback>
                <p:oleObj name="Presentation" r:id="rId5" imgW="0" imgH="0" progId="PowerPoint.Show.8">
                  <p:embed/>
                  <p:pic>
                    <p:nvPicPr>
                      <p:cNvPr id="0" name="AutoShape 16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1228725"/>
                        <a:ext cx="6604000" cy="440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1796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0" y="6513513"/>
            <a:ext cx="9915525" cy="355600"/>
          </a:xfrm>
          <a:prstGeom prst="rect">
            <a:avLst/>
          </a:prstGeom>
          <a:solidFill>
            <a:srgbClr val="00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ltGray">
          <a:xfrm>
            <a:off x="0" y="0"/>
            <a:ext cx="2603500" cy="1790700"/>
          </a:xfrm>
          <a:prstGeom prst="rect">
            <a:avLst/>
          </a:prstGeom>
          <a:solidFill>
            <a:srgbClr val="A1D1C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3200" rIns="90000" bIns="43200" anchor="ctr">
            <a:spAutoFit/>
          </a:bodyPr>
          <a:lstStyle/>
          <a:p>
            <a:endParaRPr lang="en-US"/>
          </a:p>
        </p:txBody>
      </p:sp>
      <p:pic>
        <p:nvPicPr>
          <p:cNvPr id="8" name="Picture 30" descr="MORI-BK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93675"/>
            <a:ext cx="15843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1"/>
          <p:cNvSpPr txBox="1">
            <a:spLocks noChangeArrowheads="1"/>
          </p:cNvSpPr>
          <p:nvPr/>
        </p:nvSpPr>
        <p:spPr bwMode="ltGray">
          <a:xfrm>
            <a:off x="257175" y="631825"/>
            <a:ext cx="2138363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3200" rIns="90000" bIns="432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2800" smtClean="0">
                <a:solidFill>
                  <a:srgbClr val="4D4D4D"/>
                </a:solidFill>
              </a:rPr>
              <a:t>Caribbean</a:t>
            </a:r>
          </a:p>
        </p:txBody>
      </p:sp>
      <p:sp>
        <p:nvSpPr>
          <p:cNvPr id="619539" name="Rectangle 19"/>
          <p:cNvSpPr>
            <a:spLocks noGrp="1" noChangeArrowheads="1"/>
          </p:cNvSpPr>
          <p:nvPr>
            <p:ph type="ctrTitle"/>
          </p:nvPr>
        </p:nvSpPr>
        <p:spPr bwMode="auto">
          <a:xfrm>
            <a:off x="3005138" y="2708275"/>
            <a:ext cx="6708775" cy="1279525"/>
          </a:xfrm>
          <a:ln w="9525"/>
        </p:spPr>
        <p:txBody>
          <a:bodyPr lIns="91440" tIns="45720" rIns="91440" bIns="45720" anchor="b"/>
          <a:lstStyle>
            <a:lvl1pPr algn="l">
              <a:lnSpc>
                <a:spcPct val="95000"/>
              </a:lnSpc>
              <a:defRPr sz="4100">
                <a:solidFill>
                  <a:schemeClr val="tx1"/>
                </a:solidFill>
              </a:defRPr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619544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081338" y="4581525"/>
            <a:ext cx="6637337" cy="1163638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03330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77138" y="422275"/>
            <a:ext cx="2239962" cy="5703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422275"/>
            <a:ext cx="6567488" cy="5703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8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67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1385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1600200"/>
            <a:ext cx="38115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1238" y="1600200"/>
            <a:ext cx="38115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10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32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4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12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9160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1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6"/>
          <p:cNvSpPr>
            <a:spLocks noChangeArrowheads="1"/>
          </p:cNvSpPr>
          <p:nvPr/>
        </p:nvSpPr>
        <p:spPr bwMode="ltGray">
          <a:xfrm>
            <a:off x="0" y="0"/>
            <a:ext cx="1803400" cy="1117600"/>
          </a:xfrm>
          <a:prstGeom prst="rect">
            <a:avLst/>
          </a:prstGeom>
          <a:solidFill>
            <a:srgbClr val="A1D1C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3200" rIns="90000" bIns="43200" anchor="ctr"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ltGray">
          <a:xfrm>
            <a:off x="1905000" y="422275"/>
            <a:ext cx="79121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18501" name="Text Box 5"/>
          <p:cNvSpPr txBox="1">
            <a:spLocks noChangeArrowheads="1"/>
          </p:cNvSpPr>
          <p:nvPr/>
        </p:nvSpPr>
        <p:spPr bwMode="auto">
          <a:xfrm>
            <a:off x="9588500" y="6615113"/>
            <a:ext cx="323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100000"/>
              </a:lnSpc>
              <a:defRPr/>
            </a:pPr>
            <a:fld id="{5F4D839C-B5D4-E449-9D6C-1EE69F06BC37}" type="slidenum">
              <a:rPr lang="en-GB" sz="900" b="0" smtClean="0">
                <a:cs typeface="+mn-cs"/>
              </a:rPr>
              <a:pPr algn="r">
                <a:lnSpc>
                  <a:spcPct val="100000"/>
                </a:lnSpc>
                <a:defRPr/>
              </a:pPr>
              <a:t>‹#›</a:t>
            </a:fld>
            <a:endParaRPr lang="en-GB" sz="900" b="0" smtClean="0">
              <a:cs typeface="+mn-cs"/>
            </a:endParaRPr>
          </a:p>
        </p:txBody>
      </p:sp>
      <p:sp>
        <p:nvSpPr>
          <p:cNvPr id="1029" name="Text Box 26"/>
          <p:cNvSpPr txBox="1">
            <a:spLocks noChangeArrowheads="1"/>
          </p:cNvSpPr>
          <p:nvPr/>
        </p:nvSpPr>
        <p:spPr bwMode="ltGray">
          <a:xfrm>
            <a:off x="1536700" y="1752600"/>
            <a:ext cx="1284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mtClean="0"/>
          </a:p>
        </p:txBody>
      </p:sp>
      <p:sp>
        <p:nvSpPr>
          <p:cNvPr id="1030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7250" y="1600200"/>
            <a:ext cx="77755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1031" name="Rectangle 31"/>
          <p:cNvSpPr>
            <a:spLocks noChangeArrowheads="1"/>
          </p:cNvSpPr>
          <p:nvPr/>
        </p:nvSpPr>
        <p:spPr bwMode="auto">
          <a:xfrm>
            <a:off x="0" y="6513513"/>
            <a:ext cx="9915525" cy="355600"/>
          </a:xfrm>
          <a:prstGeom prst="rect">
            <a:avLst/>
          </a:prstGeom>
          <a:solidFill>
            <a:srgbClr val="00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2" name="Picture 33" descr="finalsmallstrip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0"/>
          <a:stretch>
            <a:fillRect/>
          </a:stretch>
        </p:blipFill>
        <p:spPr bwMode="auto">
          <a:xfrm>
            <a:off x="1841500" y="0"/>
            <a:ext cx="8064500" cy="1114425"/>
          </a:xfrm>
          <a:prstGeom prst="rect">
            <a:avLst/>
          </a:prstGeom>
          <a:solidFill>
            <a:srgbClr val="95DB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4"/>
        </a:buBlip>
        <a:defRPr sz="2400">
          <a:solidFill>
            <a:srgbClr val="333399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EACDE"/>
        </a:buClr>
        <a:buFont typeface="Wingdings" charset="0"/>
        <a:buChar char="§"/>
        <a:defRPr sz="2000">
          <a:solidFill>
            <a:srgbClr val="333399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EACDE"/>
        </a:buClr>
        <a:buFont typeface="Arial" charset="0"/>
        <a:buChar char="-"/>
        <a:defRPr>
          <a:solidFill>
            <a:srgbClr val="333399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gna_carta_976.gif"/>
          <p:cNvPicPr>
            <a:picLocks noChangeAspect="1"/>
          </p:cNvPicPr>
          <p:nvPr/>
        </p:nvPicPr>
        <p:blipFill rotWithShape="1">
          <a:blip r:embed="rId3">
            <a:alphaModFix amt="9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03" b="6119"/>
          <a:stretch/>
        </p:blipFill>
        <p:spPr>
          <a:xfrm>
            <a:off x="0" y="1152309"/>
            <a:ext cx="9906000" cy="533824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41096" y="1106551"/>
            <a:ext cx="9781035" cy="5755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3600" dirty="0" smtClean="0">
                <a:solidFill>
                  <a:srgbClr val="000000"/>
                </a:solidFill>
              </a:rPr>
              <a:t>Magna Carta International Public Opinion</a:t>
            </a:r>
            <a:endParaRPr lang="en-GB" sz="36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32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32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>
                <a:solidFill>
                  <a:srgbClr val="000000"/>
                </a:solidFill>
              </a:rPr>
              <a:t>Research study conducted for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>
                <a:solidFill>
                  <a:srgbClr val="000000"/>
                </a:solidFill>
              </a:rPr>
              <a:t>Magna Carta 800</a:t>
            </a:r>
            <a:r>
              <a:rPr lang="en-GB" sz="3200" baseline="30000" dirty="0" smtClean="0">
                <a:solidFill>
                  <a:srgbClr val="000000"/>
                </a:solidFill>
              </a:rPr>
              <a:t>th</a:t>
            </a:r>
            <a:r>
              <a:rPr lang="en-GB" sz="3200" dirty="0" smtClean="0">
                <a:solidFill>
                  <a:srgbClr val="000000"/>
                </a:solidFill>
              </a:rPr>
              <a:t> Anniversary Committee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32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4400" dirty="0" smtClean="0">
                <a:solidFill>
                  <a:srgbClr val="000000"/>
                </a:solidFill>
              </a:rPr>
              <a:t>Results </a:t>
            </a:r>
            <a:r>
              <a:rPr lang="en-GB" sz="4400" smtClean="0">
                <a:solidFill>
                  <a:srgbClr val="000000"/>
                </a:solidFill>
              </a:rPr>
              <a:t>for Brazil</a:t>
            </a:r>
            <a:endParaRPr lang="en-GB" sz="44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32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>
                <a:solidFill>
                  <a:srgbClr val="000000"/>
                </a:solidFill>
              </a:rPr>
              <a:t>Survey of c.17,000 adults across 23 countries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>
                <a:solidFill>
                  <a:srgbClr val="000000"/>
                </a:solidFill>
              </a:rPr>
              <a:t>Fieldwork: January 2015</a:t>
            </a:r>
            <a:endParaRPr lang="en-US" sz="32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0298" r="3763"/>
          <a:stretch/>
        </p:blipFill>
        <p:spPr>
          <a:xfrm>
            <a:off x="0" y="0"/>
            <a:ext cx="1942353" cy="1148744"/>
          </a:xfrm>
          <a:prstGeom prst="rect">
            <a:avLst/>
          </a:prstGeom>
        </p:spPr>
      </p:pic>
      <p:pic>
        <p:nvPicPr>
          <p:cNvPr id="7" name="Picture 6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0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Q1 Awareness of UN Declaration of Human Rights </a:t>
            </a:r>
            <a:r>
              <a:rPr lang="en-GB" sz="2400" dirty="0" smtClean="0">
                <a:latin typeface="Arial" charset="0"/>
              </a:rPr>
              <a:t>(Ranked by Country)</a:t>
            </a:r>
            <a:endParaRPr lang="en-GB" sz="14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641079700"/>
              </p:ext>
            </p:extLst>
          </p:nvPr>
        </p:nvGraphicFramePr>
        <p:xfrm>
          <a:off x="2624668" y="1453445"/>
          <a:ext cx="740651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69647" y="2367406"/>
            <a:ext cx="155536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Romania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93667" y="1195377"/>
            <a:ext cx="7245443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2"/>
                </a:solidFill>
              </a:rPr>
              <a:t>% who say they have heard of UN Declaration of Human Rights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79855" y="5863853"/>
            <a:ext cx="164515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United 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11020" y="1569175"/>
            <a:ext cx="9139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Spain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85365" y="6080782"/>
            <a:ext cx="93964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Japan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31436" y="2731353"/>
            <a:ext cx="109357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Italy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69918" y="5701090"/>
            <a:ext cx="105509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India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13098" y="2922459"/>
            <a:ext cx="181191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Great Britain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97922" y="3929515"/>
            <a:ext cx="142708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Germany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603160" y="3524286"/>
            <a:ext cx="1221851" cy="2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France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74887" y="5285511"/>
            <a:ext cx="135012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China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62059" y="4896731"/>
            <a:ext cx="136295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Canada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57091" y="4320795"/>
            <a:ext cx="106792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Brazil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603161" y="4704269"/>
            <a:ext cx="1221850" cy="28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Australia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62060" y="2543804"/>
            <a:ext cx="136295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Hungary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333784" y="5490480"/>
            <a:ext cx="149122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Africa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26196" y="1761409"/>
            <a:ext cx="129881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Sweden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82474" y="5097962"/>
            <a:ext cx="15425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Korea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36404" y="3725352"/>
            <a:ext cx="138860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Belgium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834055" y="3340292"/>
            <a:ext cx="990956" cy="289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Russia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49231" y="3129957"/>
            <a:ext cx="137578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Poland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28816" y="4516491"/>
            <a:ext cx="119619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Mexico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43992" y="1967639"/>
            <a:ext cx="158101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Argentina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51580" y="4115277"/>
            <a:ext cx="177343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Average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57090" y="2166707"/>
            <a:ext cx="106792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Turkey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76778" cy="1143000"/>
          </a:xfrm>
          <a:prstGeom prst="rect">
            <a:avLst/>
          </a:prstGeom>
        </p:spPr>
      </p:pic>
      <p:pic>
        <p:nvPicPr>
          <p:cNvPr id="34" name="Picture 33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7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Q1 Awareness of US Declaration of Independence </a:t>
            </a:r>
            <a:r>
              <a:rPr lang="en-GB" sz="2400" dirty="0" smtClean="0">
                <a:latin typeface="Arial" charset="0"/>
              </a:rPr>
              <a:t>(Ranked by Country)</a:t>
            </a:r>
            <a:endParaRPr lang="en-GB" sz="14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989866003"/>
              </p:ext>
            </p:extLst>
          </p:nvPr>
        </p:nvGraphicFramePr>
        <p:xfrm>
          <a:off x="2568224" y="1453445"/>
          <a:ext cx="740651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24709" y="4717772"/>
            <a:ext cx="155536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Romania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93667" y="1195377"/>
            <a:ext cx="7245443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2"/>
                </a:solidFill>
              </a:rPr>
              <a:t>% who say they have heard of US Declaration of Independence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34917" y="1570643"/>
            <a:ext cx="164515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United 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66082" y="2355790"/>
            <a:ext cx="9139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Spain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40427" y="5483713"/>
            <a:ext cx="93964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Japan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686498" y="3337899"/>
            <a:ext cx="109357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Italy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24980" y="6080180"/>
            <a:ext cx="105509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India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68160" y="1946300"/>
            <a:ext cx="181191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Great Britain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52984" y="2545832"/>
            <a:ext cx="142708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Germany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58222" y="3524286"/>
            <a:ext cx="1221851" cy="2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France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29949" y="2944622"/>
            <a:ext cx="135012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China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17121" y="2745387"/>
            <a:ext cx="136295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Canada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12153" y="5884547"/>
            <a:ext cx="106792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Brazil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558223" y="3737586"/>
            <a:ext cx="1221850" cy="28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Australia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17122" y="1757191"/>
            <a:ext cx="136295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Hungary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288846" y="5291459"/>
            <a:ext cx="149122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Africa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81258" y="2149981"/>
            <a:ext cx="129881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Sweden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37536" y="4917894"/>
            <a:ext cx="15425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Korea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391466" y="4322422"/>
            <a:ext cx="138860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Belgium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789117" y="4515476"/>
            <a:ext cx="990956" cy="289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Russia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04293" y="3139435"/>
            <a:ext cx="137578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Poland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583878" y="5691675"/>
            <a:ext cx="119619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Mexico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199054" y="3919959"/>
            <a:ext cx="158101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Argentina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06642" y="4115272"/>
            <a:ext cx="177343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Average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12152" y="5085712"/>
            <a:ext cx="106792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Turkey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76778" cy="1143000"/>
          </a:xfrm>
          <a:prstGeom prst="rect">
            <a:avLst/>
          </a:prstGeom>
        </p:spPr>
      </p:pic>
      <p:pic>
        <p:nvPicPr>
          <p:cNvPr id="35" name="Picture 34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8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96798"/>
            <a:ext cx="6770307" cy="833048"/>
          </a:xfrm>
        </p:spPr>
        <p:txBody>
          <a:bodyPr/>
          <a:lstStyle/>
          <a:p>
            <a:r>
              <a:rPr lang="en-GB" sz="2800" dirty="0" smtClean="0">
                <a:latin typeface="Arial" charset="0"/>
              </a:rPr>
              <a:t>Q1 Awareness of the Commonwealth Charter </a:t>
            </a:r>
            <a:r>
              <a:rPr lang="en-GB" sz="2000" dirty="0" smtClean="0">
                <a:latin typeface="Arial" charset="0"/>
              </a:rPr>
              <a:t>(Ranked by Country)</a:t>
            </a:r>
            <a:endParaRPr lang="en-GB" sz="12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857566083"/>
              </p:ext>
            </p:extLst>
          </p:nvPr>
        </p:nvGraphicFramePr>
        <p:xfrm>
          <a:off x="2568224" y="1453445"/>
          <a:ext cx="740651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42649" y="3715883"/>
            <a:ext cx="155536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Romania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93667" y="1195377"/>
            <a:ext cx="7245443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% who say they have heard of The Commonwealth Charter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52857" y="3517977"/>
            <a:ext cx="164515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United 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84022" y="3343568"/>
            <a:ext cx="9139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Spain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58367" y="6076380"/>
            <a:ext cx="93964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Japan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04438" y="1771565"/>
            <a:ext cx="109357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Italy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42920" y="1959736"/>
            <a:ext cx="105509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India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86100" y="3145745"/>
            <a:ext cx="181191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Great Britain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70924" y="2545832"/>
            <a:ext cx="142708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Germany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76162" y="2353065"/>
            <a:ext cx="1221851" cy="2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France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47889" y="4510955"/>
            <a:ext cx="135012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China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35061" y="2745387"/>
            <a:ext cx="136295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Canada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30093" y="5517659"/>
            <a:ext cx="106792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Brazil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576163" y="4711252"/>
            <a:ext cx="1221850" cy="28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Australia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35062" y="2928414"/>
            <a:ext cx="136295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Hungary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306786" y="1580236"/>
            <a:ext cx="149122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Africa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99198" y="5889425"/>
            <a:ext cx="129881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Sweden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55476" y="5298894"/>
            <a:ext cx="15425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Korea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09406" y="4322422"/>
            <a:ext cx="138860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Belgium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807057" y="4910587"/>
            <a:ext cx="990956" cy="289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Russia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22233" y="2151657"/>
            <a:ext cx="137578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Poland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01818" y="5691675"/>
            <a:ext cx="119619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Mexico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16994" y="5105292"/>
            <a:ext cx="158101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Argentina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24582" y="3917716"/>
            <a:ext cx="177343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Average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30092" y="4126157"/>
            <a:ext cx="106792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Turkey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76778" cy="1143000"/>
          </a:xfrm>
          <a:prstGeom prst="rect">
            <a:avLst/>
          </a:prstGeom>
        </p:spPr>
      </p:pic>
      <p:pic>
        <p:nvPicPr>
          <p:cNvPr id="35" name="Picture 34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5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122959"/>
            <a:ext cx="6770307" cy="780726"/>
          </a:xfrm>
        </p:spPr>
        <p:txBody>
          <a:bodyPr/>
          <a:lstStyle/>
          <a:p>
            <a:r>
              <a:rPr lang="en-GB" sz="2400" dirty="0" smtClean="0">
                <a:latin typeface="Arial" charset="0"/>
              </a:rPr>
              <a:t>Q1 Awareness of the International Declaration of Democracy</a:t>
            </a:r>
            <a:r>
              <a:rPr lang="en-GB" sz="2800" dirty="0" smtClean="0">
                <a:latin typeface="Arial" charset="0"/>
              </a:rPr>
              <a:t> </a:t>
            </a:r>
            <a:r>
              <a:rPr lang="en-GB" sz="2000" dirty="0" smtClean="0">
                <a:latin typeface="Arial" charset="0"/>
              </a:rPr>
              <a:t>(Ranked by Country)</a:t>
            </a:r>
            <a:endParaRPr lang="en-GB" sz="12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757755311"/>
              </p:ext>
            </p:extLst>
          </p:nvPr>
        </p:nvGraphicFramePr>
        <p:xfrm>
          <a:off x="2568224" y="1453445"/>
          <a:ext cx="740651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38798" y="3334883"/>
            <a:ext cx="155536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Romania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71222" y="1195377"/>
            <a:ext cx="8367889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2"/>
                </a:solidFill>
              </a:rPr>
              <a:t>% who say they have heard of the International Declaration of Democracy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49006" y="3136977"/>
            <a:ext cx="164515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United 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80171" y="2355790"/>
            <a:ext cx="9139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Spain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54516" y="6062269"/>
            <a:ext cx="93964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Japan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00587" y="4114010"/>
            <a:ext cx="109357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Italy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39069" y="2947514"/>
            <a:ext cx="105509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India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82249" y="5304743"/>
            <a:ext cx="181191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Great Britain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67073" y="5085830"/>
            <a:ext cx="142708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Germany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72311" y="5894953"/>
            <a:ext cx="1221851" cy="2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France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44038" y="1575844"/>
            <a:ext cx="135012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China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31210" y="5694608"/>
            <a:ext cx="136295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Canada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26242" y="2751881"/>
            <a:ext cx="106792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Brazil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572312" y="5501472"/>
            <a:ext cx="1221850" cy="28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Australia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31211" y="2547414"/>
            <a:ext cx="136295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Hungary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302935" y="3541681"/>
            <a:ext cx="149122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Africa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95347" y="2149981"/>
            <a:ext cx="129881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Sweden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51625" y="4494559"/>
            <a:ext cx="15425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Korea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05555" y="4308312"/>
            <a:ext cx="138860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Belgium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803206" y="3725253"/>
            <a:ext cx="990956" cy="289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Russia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18382" y="4889211"/>
            <a:ext cx="137578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Poland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597967" y="4689785"/>
            <a:ext cx="119619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Mexico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13143" y="1958514"/>
            <a:ext cx="158101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Argentina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20731" y="3917716"/>
            <a:ext cx="177343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Average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26241" y="1755490"/>
            <a:ext cx="106792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Turkey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76778" cy="1143000"/>
          </a:xfrm>
          <a:prstGeom prst="rect">
            <a:avLst/>
          </a:prstGeom>
        </p:spPr>
      </p:pic>
      <p:pic>
        <p:nvPicPr>
          <p:cNvPr id="35" name="Picture 34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4275625" y="3048000"/>
            <a:ext cx="5503375" cy="3358444"/>
            <a:chOff x="4261555" y="2822223"/>
            <a:chExt cx="5503375" cy="3358444"/>
          </a:xfrm>
        </p:grpSpPr>
        <p:sp>
          <p:nvSpPr>
            <p:cNvPr id="37" name="Rectangle 36"/>
            <p:cNvSpPr/>
            <p:nvPr/>
          </p:nvSpPr>
          <p:spPr bwMode="auto">
            <a:xfrm>
              <a:off x="6719037" y="4070756"/>
              <a:ext cx="392966" cy="2109911"/>
            </a:xfrm>
            <a:prstGeom prst="rect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3200" rIns="90000" bIns="432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4261555" y="2822223"/>
              <a:ext cx="5475111" cy="1245638"/>
            </a:xfrm>
            <a:prstGeom prst="rect">
              <a:avLst/>
            </a:prstGeom>
            <a:noFill/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3200" rIns="90000" bIns="432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278583" y="3118473"/>
              <a:ext cx="5486347" cy="630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schemeClr val="bg2"/>
                  </a:solidFill>
                </a:rPr>
                <a:t>This never happened!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358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7176" y="70252"/>
            <a:ext cx="6589059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Q3 Rights Under Threat 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(top three for each country)</a:t>
            </a:r>
            <a:endParaRPr lang="en-GB" dirty="0">
              <a:latin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546114"/>
              </p:ext>
            </p:extLst>
          </p:nvPr>
        </p:nvGraphicFramePr>
        <p:xfrm>
          <a:off x="211665" y="1185336"/>
          <a:ext cx="9510888" cy="2550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</a:tblGrid>
              <a:tr h="536916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Int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 Ave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Aus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Arg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Bel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Bra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Can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Chi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Fra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Ger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GB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Hun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Ind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7114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43%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39%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56%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52%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48%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36%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Not asked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69%</a:t>
                      </a:r>
                      <a:endParaRPr lang="en-US" sz="13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28%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51%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61%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44%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7114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35%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solidFill>
                            <a:srgbClr val="000000"/>
                          </a:solidFill>
                        </a:rPr>
                        <a:t>Rights 32%</a:t>
                      </a:r>
                      <a:endParaRPr lang="en-US" sz="1300" b="1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41%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36%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47%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26%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Not asked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38%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 28%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</a:t>
                      </a:r>
                      <a:r>
                        <a:rPr lang="en-US" sz="1200" b="1" baseline="0" dirty="0" smtClean="0">
                          <a:solidFill>
                            <a:srgbClr val="FFFFFF"/>
                          </a:solidFill>
                        </a:rPr>
                        <a:t> 30%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52%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Women 43%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5B5B"/>
                    </a:solidFill>
                  </a:tcPr>
                </a:tc>
              </a:tr>
              <a:tr h="67114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32%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27%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 52%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</a:t>
                      </a:r>
                      <a:r>
                        <a:rPr lang="en-US" sz="1200" b="1" baseline="0" dirty="0" smtClean="0">
                          <a:solidFill>
                            <a:srgbClr val="FFFFFF"/>
                          </a:solidFill>
                        </a:rPr>
                        <a:t> 24%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35%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24%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Not asked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31%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27%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</a:t>
                      </a:r>
                      <a:r>
                        <a:rPr lang="en-US" sz="1300" b="1" baseline="0" dirty="0" smtClean="0">
                          <a:solidFill>
                            <a:schemeClr val="bg2"/>
                          </a:solidFill>
                        </a:rPr>
                        <a:t> 25%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49%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34%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624299"/>
              </p:ext>
            </p:extLst>
          </p:nvPr>
        </p:nvGraphicFramePr>
        <p:xfrm>
          <a:off x="211667" y="3891841"/>
          <a:ext cx="9525000" cy="2568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</a:tblGrid>
              <a:tr h="541344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Ita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Jap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Mex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Pol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Rom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Rus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SK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Spa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Swe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Tur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</a:tr>
              <a:tr h="675735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43%</a:t>
                      </a:r>
                      <a:endParaRPr lang="en-US" sz="13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25%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68%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41%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 57%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45%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51%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51%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54%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35%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52%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41%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5735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36%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18%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55%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Law 34%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38%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39%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45%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45%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 46%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25%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 49%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</a:t>
                      </a:r>
                      <a:r>
                        <a:rPr lang="en-US" sz="1300" b="1" baseline="0" dirty="0" smtClean="0">
                          <a:solidFill>
                            <a:schemeClr val="bg2"/>
                          </a:solidFill>
                        </a:rPr>
                        <a:t> 37%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75735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34%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Law 14%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50%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33%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Law 28%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Arrest 32%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61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44%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41%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38%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19%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Law 43%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30%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10" name="Picture 9" descr="MC800th_logo_Sq_purpl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820333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0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7176" y="266459"/>
            <a:ext cx="6589059" cy="493725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More Information</a:t>
            </a:r>
            <a:endParaRPr lang="en-GB" dirty="0"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341716"/>
            <a:ext cx="9380071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</a:rPr>
              <a:t>For more information contact: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28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</a:rPr>
              <a:t>Sir Robert Worcester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</a:rPr>
              <a:t>Chairman, MC800</a:t>
            </a:r>
            <a:r>
              <a:rPr lang="en-GB" sz="2800" baseline="30000" dirty="0" smtClean="0">
                <a:solidFill>
                  <a:srgbClr val="000000"/>
                </a:solidFill>
              </a:rPr>
              <a:t>th</a:t>
            </a:r>
            <a:r>
              <a:rPr lang="en-GB" sz="2800" dirty="0" smtClean="0">
                <a:solidFill>
                  <a:srgbClr val="000000"/>
                </a:solidFill>
              </a:rPr>
              <a:t> Committee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sirrobertworcester@magnacarta800th.com</a:t>
            </a:r>
            <a:r>
              <a:rPr lang="en-US" sz="2800" dirty="0">
                <a:solidFill>
                  <a:srgbClr val="000000"/>
                </a:solidFill>
              </a:rPr>
              <a:t>	</a:t>
            </a:r>
            <a:endParaRPr lang="en-US" sz="28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28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28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</a:rPr>
              <a:t>Mark Gill</a:t>
            </a:r>
            <a:endParaRPr lang="en-GB" sz="28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</a:rPr>
              <a:t>Executive Director, </a:t>
            </a:r>
            <a:r>
              <a:rPr lang="en-GB" sz="2800" dirty="0">
                <a:solidFill>
                  <a:srgbClr val="000000"/>
                </a:solidFill>
              </a:rPr>
              <a:t>MC800</a:t>
            </a:r>
            <a:r>
              <a:rPr lang="en-GB" sz="2800" baseline="30000" dirty="0">
                <a:solidFill>
                  <a:srgbClr val="000000"/>
                </a:solidFill>
              </a:rPr>
              <a:t>th</a:t>
            </a:r>
            <a:r>
              <a:rPr lang="en-GB" sz="2800" dirty="0">
                <a:solidFill>
                  <a:srgbClr val="000000"/>
                </a:solidFill>
              </a:rPr>
              <a:t> Committee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markgill@</a:t>
            </a:r>
            <a:r>
              <a:rPr lang="en-US" sz="2800" dirty="0">
                <a:solidFill>
                  <a:srgbClr val="000000"/>
                </a:solidFill>
              </a:rPr>
              <a:t>magnacarta800th.com	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0298" r="3763"/>
          <a:stretch/>
        </p:blipFill>
        <p:spPr>
          <a:xfrm>
            <a:off x="0" y="0"/>
            <a:ext cx="1942353" cy="114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4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7176" y="149889"/>
            <a:ext cx="6589059" cy="726866"/>
          </a:xfrm>
        </p:spPr>
        <p:txBody>
          <a:bodyPr/>
          <a:lstStyle/>
          <a:p>
            <a:r>
              <a:rPr lang="en-GB" sz="2400" dirty="0" smtClean="0">
                <a:latin typeface="Arial" charset="0"/>
              </a:rPr>
              <a:t>Magna Carta International Survey:</a:t>
            </a:r>
            <a:br>
              <a:rPr lang="en-GB" sz="2400" dirty="0" smtClean="0">
                <a:latin typeface="Arial" charset="0"/>
              </a:rPr>
            </a:br>
            <a:r>
              <a:rPr lang="en-GB" sz="2400" dirty="0" smtClean="0">
                <a:latin typeface="Arial" charset="0"/>
              </a:rPr>
              <a:t>Results for Brazil</a:t>
            </a:r>
            <a:endParaRPr lang="en-GB" sz="2400" dirty="0"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341716"/>
            <a:ext cx="9380071" cy="468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The </a:t>
            </a:r>
            <a:r>
              <a:rPr lang="en-US" sz="2000" dirty="0">
                <a:solidFill>
                  <a:srgbClr val="000000"/>
                </a:solidFill>
              </a:rPr>
              <a:t>Magna Carta </a:t>
            </a:r>
            <a:r>
              <a:rPr lang="en-US" sz="2000" dirty="0" smtClean="0">
                <a:solidFill>
                  <a:srgbClr val="000000"/>
                </a:solidFill>
              </a:rPr>
              <a:t>800</a:t>
            </a:r>
            <a:r>
              <a:rPr lang="en-US" sz="2000" baseline="30000" dirty="0" smtClean="0">
                <a:solidFill>
                  <a:srgbClr val="000000"/>
                </a:solidFill>
              </a:rPr>
              <a:t>th</a:t>
            </a:r>
            <a:r>
              <a:rPr lang="en-US" sz="2000" dirty="0" smtClean="0">
                <a:solidFill>
                  <a:srgbClr val="000000"/>
                </a:solidFill>
              </a:rPr>
              <a:t> Survey </a:t>
            </a:r>
            <a:r>
              <a:rPr lang="en-US" sz="2000" dirty="0">
                <a:solidFill>
                  <a:srgbClr val="000000"/>
                </a:solidFill>
              </a:rPr>
              <a:t>is based on </a:t>
            </a:r>
            <a:r>
              <a:rPr lang="en-US" sz="2000" dirty="0" smtClean="0">
                <a:solidFill>
                  <a:srgbClr val="000000"/>
                </a:solidFill>
              </a:rPr>
              <a:t>an international survey covering adults living in 23 countries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In each country between 500 and 1,000 adults (aged between 16 and 64 years) were surveyed online and the results are weighted to the primary consumer profile in each country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In Brazil, 1,002 adults were interviewed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Questions 1 and 2 were asked in all 23 countries. Question 3 was asked in all countries except China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The “average” score is the mean across all countries surveyed, giving equal weight to each country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In total, 17,061 interviews were carried out across all countries</a:t>
            </a:r>
            <a:endParaRPr lang="en-GB" sz="2000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Fieldwork was conducted 6</a:t>
            </a:r>
            <a:r>
              <a:rPr lang="en-GB" sz="2000" baseline="30000" dirty="0" smtClean="0">
                <a:solidFill>
                  <a:srgbClr val="000000"/>
                </a:solidFill>
              </a:rPr>
              <a:t>th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– 20</a:t>
            </a:r>
            <a:r>
              <a:rPr lang="en-GB" sz="2000" baseline="30000" dirty="0" smtClean="0">
                <a:solidFill>
                  <a:srgbClr val="000000"/>
                </a:solidFill>
              </a:rPr>
              <a:t>th</a:t>
            </a:r>
            <a:r>
              <a:rPr lang="en-GB" sz="2000" dirty="0" smtClean="0">
                <a:solidFill>
                  <a:srgbClr val="000000"/>
                </a:solidFill>
              </a:rPr>
              <a:t> January 2015 by </a:t>
            </a:r>
            <a:r>
              <a:rPr lang="en-GB" sz="2000" dirty="0" err="1" smtClean="0">
                <a:solidFill>
                  <a:srgbClr val="000000"/>
                </a:solidFill>
              </a:rPr>
              <a:t>Ipsos</a:t>
            </a:r>
            <a:r>
              <a:rPr lang="en-GB" sz="2000" dirty="0" smtClean="0">
                <a:solidFill>
                  <a:srgbClr val="000000"/>
                </a:solidFill>
              </a:rPr>
              <a:t> MORI on behalf of the Magna Carta 800</a:t>
            </a:r>
            <a:r>
              <a:rPr lang="en-GB" sz="2000" baseline="30000" dirty="0" smtClean="0">
                <a:solidFill>
                  <a:srgbClr val="000000"/>
                </a:solidFill>
              </a:rPr>
              <a:t>th</a:t>
            </a:r>
            <a:r>
              <a:rPr lang="en-GB" sz="2000" dirty="0" smtClean="0">
                <a:solidFill>
                  <a:srgbClr val="000000"/>
                </a:solidFill>
              </a:rPr>
              <a:t> Anniversary Commemoration Committee</a:t>
            </a:r>
          </a:p>
          <a:p>
            <a:r>
              <a:rPr lang="en-US" sz="2000" dirty="0">
                <a:solidFill>
                  <a:srgbClr val="000000"/>
                </a:solidFill>
              </a:rPr>
              <a:t>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0298" r="3763"/>
          <a:stretch/>
        </p:blipFill>
        <p:spPr>
          <a:xfrm>
            <a:off x="0" y="0"/>
            <a:ext cx="1942353" cy="1148744"/>
          </a:xfrm>
          <a:prstGeom prst="rect">
            <a:avLst/>
          </a:prstGeom>
        </p:spPr>
      </p:pic>
      <p:pic>
        <p:nvPicPr>
          <p:cNvPr id="7" name="Picture 6" descr="MC800th_logo_Sq_purpl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99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1" y="266459"/>
            <a:ext cx="6776890" cy="493725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Q1 Awareness of Magna Carta </a:t>
            </a:r>
            <a:endParaRPr lang="en-GB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730643034"/>
              </p:ext>
            </p:extLst>
          </p:nvPr>
        </p:nvGraphicFramePr>
        <p:xfrm>
          <a:off x="3668502" y="2094252"/>
          <a:ext cx="6378609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579556" y="1643357"/>
            <a:ext cx="1439332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International average</a:t>
            </a:r>
            <a:endParaRPr lang="en-US" sz="1600" b="0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27000" y="2147751"/>
            <a:ext cx="4009669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</a:rPr>
              <a:t>US Declaration </a:t>
            </a:r>
            <a:r>
              <a:rPr lang="en-US" sz="1800" dirty="0" smtClean="0">
                <a:solidFill>
                  <a:schemeClr val="bg2"/>
                </a:solidFill>
              </a:rPr>
              <a:t>of</a:t>
            </a:r>
            <a:r>
              <a:rPr lang="en-US" sz="1600" dirty="0" smtClean="0">
                <a:solidFill>
                  <a:schemeClr val="bg2"/>
                </a:solidFill>
              </a:rPr>
              <a:t> Independence (1776)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492688"/>
            <a:ext cx="3863854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2"/>
                </a:solidFill>
              </a:rPr>
              <a:t>Commonwealth Charter (2013)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06896" y="5352820"/>
            <a:ext cx="3989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/>
                </a:solidFill>
              </a:rPr>
              <a:t>The Cry of </a:t>
            </a:r>
            <a:r>
              <a:rPr lang="en-US" sz="1600" dirty="0" err="1">
                <a:solidFill>
                  <a:schemeClr val="bg2"/>
                </a:solidFill>
              </a:rPr>
              <a:t>Ipiranga</a:t>
            </a:r>
            <a:r>
              <a:rPr lang="en-US" sz="1600" dirty="0">
                <a:solidFill>
                  <a:schemeClr val="bg2"/>
                </a:solidFill>
              </a:rPr>
              <a:t> (1822)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9278" y="3000800"/>
            <a:ext cx="32033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u="sng" dirty="0" smtClean="0">
                <a:solidFill>
                  <a:schemeClr val="bg2"/>
                </a:solidFill>
              </a:rPr>
              <a:t>Magna Carta (1215)</a:t>
            </a:r>
            <a:endParaRPr lang="en-US" u="sng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6610" y="5748572"/>
            <a:ext cx="3203391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/>
                </a:solidFill>
              </a:rPr>
              <a:t>The Treaty of Rio de Janeiro (1825)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2658" y="4887107"/>
            <a:ext cx="3763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/>
                </a:solidFill>
              </a:rPr>
              <a:t>Brazilian Constitution (1988)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93" y="4446027"/>
            <a:ext cx="3876676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2"/>
                </a:solidFill>
              </a:rPr>
              <a:t>The Lei </a:t>
            </a:r>
            <a:r>
              <a:rPr lang="en-US" sz="1600" dirty="0" err="1">
                <a:solidFill>
                  <a:schemeClr val="bg2"/>
                </a:solidFill>
              </a:rPr>
              <a:t>Áurea</a:t>
            </a:r>
            <a:r>
              <a:rPr lang="en-US" sz="1600" dirty="0">
                <a:solidFill>
                  <a:schemeClr val="bg2"/>
                </a:solidFill>
              </a:rPr>
              <a:t> 'The Golden Law' (1888)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2047" y="1162424"/>
            <a:ext cx="9380071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Q</a:t>
            </a:r>
            <a:r>
              <a:rPr lang="en-US" sz="2000" dirty="0">
                <a:solidFill>
                  <a:schemeClr val="bg2"/>
                </a:solidFill>
              </a:rPr>
              <a:t>) </a:t>
            </a:r>
            <a:r>
              <a:rPr lang="en-US" sz="2000" dirty="0" smtClean="0">
                <a:solidFill>
                  <a:schemeClr val="bg2"/>
                </a:solidFill>
              </a:rPr>
              <a:t>	</a:t>
            </a:r>
            <a:r>
              <a:rPr lang="en-US" sz="2000" i="1" dirty="0" smtClean="0">
                <a:solidFill>
                  <a:schemeClr val="bg2"/>
                </a:solidFill>
                <a:latin typeface="Arial"/>
                <a:cs typeface="Arial"/>
              </a:rPr>
              <a:t>“</a:t>
            </a:r>
            <a:r>
              <a:rPr lang="en-US" sz="20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Here is a list of some historical documents. Which, if any, of these </a:t>
            </a:r>
            <a:r>
              <a:rPr lang="en-US" sz="20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have </a:t>
            </a:r>
            <a:r>
              <a:rPr lang="en-US" sz="20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you heard of before taking part in this survey?</a:t>
            </a:r>
            <a:r>
              <a:rPr lang="en-US" sz="2000" i="1" dirty="0" smtClean="0">
                <a:solidFill>
                  <a:schemeClr val="bg2"/>
                </a:solidFill>
                <a:latin typeface="Arial"/>
                <a:cs typeface="Arial"/>
              </a:rPr>
              <a:t>”</a:t>
            </a:r>
            <a:r>
              <a:rPr lang="en-US" sz="2000" dirty="0">
                <a:solidFill>
                  <a:schemeClr val="bg2"/>
                </a:solidFill>
              </a:rPr>
              <a:t>	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36760" y="1722469"/>
            <a:ext cx="4593304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% who say they have heard of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6523293"/>
            <a:ext cx="7082118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FFFF"/>
                </a:solidFill>
              </a:rPr>
              <a:t>Base: 1,002 </a:t>
            </a:r>
            <a:r>
              <a:rPr lang="en-US" sz="1600" i="1" dirty="0" err="1" smtClean="0">
                <a:solidFill>
                  <a:srgbClr val="FFFFFF"/>
                </a:solidFill>
              </a:rPr>
              <a:t>Brazillian</a:t>
            </a:r>
            <a:r>
              <a:rPr lang="en-US" sz="1600" i="1" dirty="0" smtClean="0">
                <a:solidFill>
                  <a:srgbClr val="FFFFFF"/>
                </a:solidFill>
              </a:rPr>
              <a:t> adults (16-64 years) 6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– 20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Jan 2015   			</a:t>
            </a:r>
            <a:endParaRPr lang="en-US" sz="1600" i="1" dirty="0">
              <a:solidFill>
                <a:srgbClr val="FFFF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3880247"/>
            <a:ext cx="3904899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International Declaration of Democracy (1910)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251304" y="2606358"/>
            <a:ext cx="4133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</a:rPr>
              <a:t>UN Declaration of Human Rights (1948)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039411" y="259249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56%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039411" y="217089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58%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039411" y="3063036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39%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039411" y="3509841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17%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039411" y="3953133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14%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76778" cy="1143000"/>
          </a:xfrm>
          <a:prstGeom prst="rect">
            <a:avLst/>
          </a:prstGeom>
        </p:spPr>
      </p:pic>
      <p:pic>
        <p:nvPicPr>
          <p:cNvPr id="26" name="Picture 25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 bwMode="auto">
          <a:xfrm>
            <a:off x="6703884" y="3176907"/>
            <a:ext cx="2055242" cy="277059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This never happened!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7552197" y="3640035"/>
            <a:ext cx="323958" cy="747977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Left Arrow 28"/>
          <p:cNvSpPr/>
          <p:nvPr/>
        </p:nvSpPr>
        <p:spPr bwMode="auto">
          <a:xfrm>
            <a:off x="4995333" y="4019564"/>
            <a:ext cx="2552389" cy="241992"/>
          </a:xfrm>
          <a:prstGeom prst="leftArrow">
            <a:avLst/>
          </a:prstGeom>
          <a:noFill/>
          <a:ln w="28575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684806" y="2959806"/>
            <a:ext cx="2064084" cy="680530"/>
          </a:xfrm>
          <a:prstGeom prst="rect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95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Q1 Awareness of Magna Carta: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Ranked by Country</a:t>
            </a:r>
            <a:endParaRPr lang="en-GB" sz="18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790275816"/>
              </p:ext>
            </p:extLst>
          </p:nvPr>
        </p:nvGraphicFramePr>
        <p:xfrm>
          <a:off x="2624668" y="1453445"/>
          <a:ext cx="740651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-365282" y="4330041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Romania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93668" y="1195377"/>
            <a:ext cx="6323240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% who say they have heard of Magna Carta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-365282" y="1758997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United 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-365282" y="2351663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Spain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-365282" y="4708219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Japan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-365282" y="2154108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Italy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-365282" y="4905774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India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-365282" y="1575552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Great Britain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-365282" y="3339441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Germany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-365282" y="6076996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France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-365282" y="5695997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China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-365282" y="3536996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Canada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-365282" y="4115552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Brazil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-365282" y="2549220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Australia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-365282" y="1953731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Hungary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-365282" y="5298065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Africa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-365282" y="3929287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Sweden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-365282" y="5495620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Korea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-365282" y="4507842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Belgium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-365282" y="5097687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Russia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-365282" y="5887909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Poland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-365282" y="2938686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Mexico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-365282" y="3122130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Argentina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-365282" y="3717620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Average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-365282" y="2743953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Turkey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0" y="6523293"/>
            <a:ext cx="7082118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</a:rPr>
              <a:t>Base: 17,061 International adults (16-64 years) across 23 countries, 6</a:t>
            </a:r>
            <a:r>
              <a:rPr lang="en-US" sz="12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200" i="1" dirty="0" smtClean="0">
                <a:solidFill>
                  <a:srgbClr val="FFFFFF"/>
                </a:solidFill>
              </a:rPr>
              <a:t>-20</a:t>
            </a:r>
            <a:r>
              <a:rPr lang="en-US" sz="12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200" i="1" dirty="0" smtClean="0">
                <a:solidFill>
                  <a:srgbClr val="FFFFFF"/>
                </a:solidFill>
              </a:rPr>
              <a:t> Jan 2015   			</a:t>
            </a:r>
            <a:endParaRPr lang="en-US" sz="1200" i="1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34444" cy="1143000"/>
          </a:xfrm>
          <a:prstGeom prst="rect">
            <a:avLst/>
          </a:prstGeom>
        </p:spPr>
      </p:pic>
      <p:pic>
        <p:nvPicPr>
          <p:cNvPr id="33" name="Picture 32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0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7176" y="266460"/>
            <a:ext cx="6589059" cy="493725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Key to Summary Slides</a:t>
            </a:r>
            <a:endParaRPr lang="en-GB" dirty="0"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341716"/>
            <a:ext cx="9380071" cy="5178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000000"/>
                </a:solidFill>
              </a:rPr>
              <a:t>Q1 – Awareness of documents, by country: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US:	US Declaration of Independence (1776)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UN:	UN Declaration of Human Rights (1948)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MC: Magna Carta (1215)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CC: Commonwealth Charter (1213)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DD: “International Declaration of Democracy” (1910)</a:t>
            </a: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000000"/>
                </a:solidFill>
              </a:rPr>
              <a:t>Q3 </a:t>
            </a:r>
            <a:r>
              <a:rPr lang="en-GB" sz="2000" dirty="0">
                <a:solidFill>
                  <a:srgbClr val="000000"/>
                </a:solidFill>
              </a:rPr>
              <a:t>– </a:t>
            </a:r>
            <a:r>
              <a:rPr lang="en-GB" sz="2000" dirty="0" smtClean="0">
                <a:solidFill>
                  <a:srgbClr val="000000"/>
                </a:solidFill>
              </a:rPr>
              <a:t>Rights most under threat, </a:t>
            </a:r>
            <a:r>
              <a:rPr lang="en-GB" sz="2000" dirty="0">
                <a:solidFill>
                  <a:srgbClr val="000000"/>
                </a:solidFill>
              </a:rPr>
              <a:t>by country: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Speech:	Freedom of speech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Rights:	Basic human rights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err="1" smtClean="0">
                <a:solidFill>
                  <a:srgbClr val="000000"/>
                </a:solidFill>
              </a:rPr>
              <a:t>Democ</a:t>
            </a:r>
            <a:r>
              <a:rPr lang="en-GB" sz="2000" b="0" dirty="0" smtClean="0">
                <a:solidFill>
                  <a:srgbClr val="000000"/>
                </a:solidFill>
              </a:rPr>
              <a:t>:	Democracy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Judicial:	An independent judiciary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Law:		The rule of law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Religion:	Freedom of religion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Women:	Equal rights for women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Arrest:	Freedom from arbitrary arrest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0298" r="3763"/>
          <a:stretch/>
        </p:blipFill>
        <p:spPr>
          <a:xfrm>
            <a:off x="0" y="0"/>
            <a:ext cx="1942353" cy="1148744"/>
          </a:xfrm>
          <a:prstGeom prst="rect">
            <a:avLst/>
          </a:prstGeom>
        </p:spPr>
      </p:pic>
      <p:pic>
        <p:nvPicPr>
          <p:cNvPr id="7" name="Picture 6" descr="MC800th_logo_Sq_purpl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2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7176" y="70252"/>
            <a:ext cx="6589059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Q1 Awareness of Documents: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Ranked for each country</a:t>
            </a:r>
            <a:endParaRPr lang="en-GB" dirty="0">
              <a:latin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186859"/>
              </p:ext>
            </p:extLst>
          </p:nvPr>
        </p:nvGraphicFramePr>
        <p:xfrm>
          <a:off x="211665" y="1185336"/>
          <a:ext cx="9510888" cy="2648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  <a:gridCol w="792574"/>
              </a:tblGrid>
              <a:tr h="341858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Int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 Ave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Aus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Arg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Bel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Bra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Can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Chi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Fra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Ger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GB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Hun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Ind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72%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53%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66%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65%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68%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79%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81%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36%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56%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53%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38%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47%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45%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58%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74%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67%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39%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51%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48%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26%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37%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45%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30%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47%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64%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63%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23%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17%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23%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18%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22%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22%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6%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624674"/>
              </p:ext>
            </p:extLst>
          </p:nvPr>
        </p:nvGraphicFramePr>
        <p:xfrm>
          <a:off x="211667" y="3891841"/>
          <a:ext cx="9525000" cy="2648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  <a:gridCol w="793750"/>
              </a:tblGrid>
              <a:tr h="341858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Ita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Jap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Mex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Pol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Rom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Rus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SK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Spa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Swe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Tur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45%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52%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64%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68%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61%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</a:t>
                      </a:r>
                      <a:r>
                        <a:rPr lang="en-US" sz="1200" b="1" baseline="0" dirty="0" smtClean="0">
                          <a:solidFill>
                            <a:srgbClr val="FFFFFF"/>
                          </a:solidFill>
                        </a:rPr>
                        <a:t> 46%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48%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76%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74%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70%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83%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62%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25%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50%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63%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49%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43%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45%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73%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73%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50%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65%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62%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40%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27%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29%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22%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33%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61%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38%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47%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35%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31%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10%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21%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25%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10" name="Picture 9" descr="MC800th_logo_Sq_purpl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820333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0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Q2 Rights Magna Carta 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Helped Guarantee </a:t>
            </a:r>
            <a:r>
              <a:rPr lang="en-GB" sz="2400" dirty="0" smtClean="0">
                <a:latin typeface="Arial" charset="0"/>
              </a:rPr>
              <a:t>(base: all adults)</a:t>
            </a:r>
            <a:endParaRPr lang="en-GB" sz="24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75077154"/>
              </p:ext>
            </p:extLst>
          </p:nvPr>
        </p:nvGraphicFramePr>
        <p:xfrm>
          <a:off x="3521254" y="2069657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68708" y="2254757"/>
            <a:ext cx="34693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Basic human </a:t>
            </a:r>
            <a:r>
              <a:rPr lang="en-US" sz="2000" dirty="0">
                <a:solidFill>
                  <a:schemeClr val="bg2"/>
                </a:solidFill>
              </a:rPr>
              <a:t>r</a:t>
            </a:r>
            <a:r>
              <a:rPr lang="en-US" sz="2000" dirty="0" smtClean="0">
                <a:solidFill>
                  <a:schemeClr val="bg2"/>
                </a:solidFill>
              </a:rPr>
              <a:t>ights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6374" y="3731485"/>
            <a:ext cx="34693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religion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4429974"/>
            <a:ext cx="3767666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2"/>
                </a:solidFill>
              </a:rPr>
              <a:t>Freedom from arbitrary arrest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4672" y="3339254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speech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0561" y="2609101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rule of law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5498" y="5201190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right to vote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111" y="4093054"/>
            <a:ext cx="3344334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An Independent judiciary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4672" y="5552308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Equal rights for women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162424"/>
            <a:ext cx="9380071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Q</a:t>
            </a:r>
            <a:r>
              <a:rPr lang="en-US" sz="2000" dirty="0">
                <a:solidFill>
                  <a:schemeClr val="bg2"/>
                </a:solidFill>
              </a:rPr>
              <a:t>) </a:t>
            </a:r>
            <a:r>
              <a:rPr lang="en-US" sz="2000" dirty="0" smtClean="0">
                <a:solidFill>
                  <a:schemeClr val="bg2"/>
                </a:solidFill>
              </a:rPr>
              <a:t>	</a:t>
            </a:r>
            <a:r>
              <a:rPr lang="en-US" sz="1600" i="1" dirty="0" smtClean="0">
                <a:solidFill>
                  <a:schemeClr val="bg2"/>
                </a:solidFill>
                <a:latin typeface="Arial"/>
                <a:cs typeface="Arial"/>
              </a:rPr>
              <a:t>“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Magna Carta was agreed in 1215 by King John of England and his Barons. From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	what 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you know or have heard, which of these rights do you think Magna Carta helped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to 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guarantee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?”</a:t>
            </a:r>
            <a:endParaRPr lang="en-US" sz="1600" i="1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8012" y="5947549"/>
            <a:ext cx="354005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Don’t know / none of these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392193" y="4824945"/>
            <a:ext cx="41302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Trial by jury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3675" y="2947351"/>
            <a:ext cx="3574388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Democracy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87533" y="3285183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 10%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87533" y="220815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19%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87533" y="2574935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16%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87533" y="404835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9%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87533" y="369362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 10%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87533" y="2892641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11%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387533" y="4396121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>
                <a:solidFill>
                  <a:schemeClr val="bg2"/>
                </a:solidFill>
              </a:rPr>
              <a:t>8</a:t>
            </a:r>
            <a:r>
              <a:rPr lang="en-US" sz="2000" b="0" dirty="0" smtClean="0">
                <a:solidFill>
                  <a:schemeClr val="bg2"/>
                </a:solidFill>
              </a:rPr>
              <a:t>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87533" y="516180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87533" y="479477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87533" y="553625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 5%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87533" y="5898263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53%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0" y="6523293"/>
            <a:ext cx="7082118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FFFF"/>
                </a:solidFill>
              </a:rPr>
              <a:t>Base: 1,002 Brazilian adults (16-64 years) 6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– 20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Jan 2015   			</a:t>
            </a:r>
            <a:endParaRPr lang="en-US" sz="1600" i="1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72407" y="1846979"/>
            <a:ext cx="22293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%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26112" y="1742134"/>
            <a:ext cx="1439332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International average</a:t>
            </a:r>
            <a:endParaRPr lang="en-US" sz="1600" b="0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792111" cy="1143000"/>
          </a:xfrm>
          <a:prstGeom prst="rect">
            <a:avLst/>
          </a:prstGeom>
        </p:spPr>
      </p:pic>
      <p:pic>
        <p:nvPicPr>
          <p:cNvPr id="36" name="Picture 35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6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Q2 Rights Magna Carta Helped Guarantee </a:t>
            </a:r>
            <a:r>
              <a:rPr lang="en-GB" sz="1800" dirty="0" smtClean="0">
                <a:latin typeface="Arial" charset="0"/>
              </a:rPr>
              <a:t>(base: those aware of Magna Carta)</a:t>
            </a:r>
            <a:endParaRPr lang="en-GB" sz="18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983492515"/>
              </p:ext>
            </p:extLst>
          </p:nvPr>
        </p:nvGraphicFramePr>
        <p:xfrm>
          <a:off x="3521254" y="2069657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13645" y="2621646"/>
            <a:ext cx="34693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rule of law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7200" y="3720512"/>
            <a:ext cx="34693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religion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211666" y="4484849"/>
            <a:ext cx="3882106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smtClean="0">
                <a:solidFill>
                  <a:schemeClr val="bg2"/>
                </a:solidFill>
              </a:rPr>
              <a:t>Freedom </a:t>
            </a:r>
            <a:r>
              <a:rPr lang="en-US" sz="2000" dirty="0" smtClean="0">
                <a:solidFill>
                  <a:schemeClr val="bg2"/>
                </a:solidFill>
              </a:rPr>
              <a:t>from arbitrary arrest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116" y="3367477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speech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4672" y="2256323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Basic human rights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9333" y="4100523"/>
            <a:ext cx="3499556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An Independent Judiciary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4672" y="5193720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right to vote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4672" y="5552308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Equal rights for women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162424"/>
            <a:ext cx="9380071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Q</a:t>
            </a:r>
            <a:r>
              <a:rPr lang="en-US" sz="2000" dirty="0">
                <a:solidFill>
                  <a:schemeClr val="bg2"/>
                </a:solidFill>
              </a:rPr>
              <a:t>) </a:t>
            </a:r>
            <a:r>
              <a:rPr lang="en-US" sz="2000" dirty="0" smtClean="0">
                <a:solidFill>
                  <a:schemeClr val="bg2"/>
                </a:solidFill>
              </a:rPr>
              <a:t>	</a:t>
            </a:r>
            <a:r>
              <a:rPr lang="en-US" sz="1600" i="1" dirty="0" smtClean="0">
                <a:solidFill>
                  <a:schemeClr val="bg2"/>
                </a:solidFill>
                <a:latin typeface="Arial"/>
                <a:cs typeface="Arial"/>
              </a:rPr>
              <a:t>“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Magna Carta was agreed in 1215 by King John of England and his Barons. From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	what 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you know or have heard, which of these rights do you think Magna Carta helped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to 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guarantee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?”</a:t>
            </a:r>
            <a:endParaRPr lang="en-US" sz="1600" i="1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8012" y="5947549"/>
            <a:ext cx="354005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Don’t know / none of these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462747" y="4824945"/>
            <a:ext cx="41302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Trial by jury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7231" y="2975573"/>
            <a:ext cx="3574388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Democracy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85299" y="3793183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13%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85299" y="261738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26%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85299" y="226449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2</a:t>
            </a:r>
            <a:r>
              <a:rPr lang="en-US" sz="2000" b="0" dirty="0">
                <a:solidFill>
                  <a:schemeClr val="bg2"/>
                </a:solidFill>
              </a:rPr>
              <a:t>8</a:t>
            </a:r>
            <a:r>
              <a:rPr lang="en-US" sz="2000" b="0" dirty="0" smtClean="0">
                <a:solidFill>
                  <a:schemeClr val="bg2"/>
                </a:solidFill>
              </a:rPr>
              <a:t>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85299" y="335690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11%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85299" y="415928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 13%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85299" y="4473086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15%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85299" y="297089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15%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85299" y="483724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12%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85299" y="520399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85299" y="557858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  4%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85299" y="594059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bg2"/>
                </a:solidFill>
              </a:rPr>
              <a:t>35%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879" y="6544239"/>
            <a:ext cx="6743454" cy="267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 smtClean="0">
                <a:solidFill>
                  <a:srgbClr val="FFFFFF"/>
                </a:solidFill>
              </a:rPr>
              <a:t>Base: 437 Brazilian adults who have heard of Magna Carta, 6</a:t>
            </a:r>
            <a:r>
              <a:rPr lang="en-US" sz="13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300" i="1" dirty="0" smtClean="0">
                <a:solidFill>
                  <a:srgbClr val="FFFFFF"/>
                </a:solidFill>
              </a:rPr>
              <a:t> – 20</a:t>
            </a:r>
            <a:r>
              <a:rPr lang="en-US" sz="13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300" i="1" dirty="0" smtClean="0">
                <a:solidFill>
                  <a:srgbClr val="FFFFFF"/>
                </a:solidFill>
              </a:rPr>
              <a:t> Jan 2015 	</a:t>
            </a:r>
            <a:endParaRPr lang="en-US" sz="1300" i="1" dirty="0">
              <a:solidFill>
                <a:srgbClr val="FFFF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72407" y="1846979"/>
            <a:ext cx="22293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%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307667" y="1784468"/>
            <a:ext cx="1439332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International average</a:t>
            </a:r>
            <a:endParaRPr lang="en-US" sz="1600" b="0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820333" cy="1143000"/>
          </a:xfrm>
          <a:prstGeom prst="rect">
            <a:avLst/>
          </a:prstGeom>
        </p:spPr>
      </p:pic>
      <p:pic>
        <p:nvPicPr>
          <p:cNvPr id="48" name="Picture 47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Q3 Rights Under Threat 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in Brazil Today</a:t>
            </a:r>
            <a:endParaRPr lang="en-GB" sz="18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703072785"/>
              </p:ext>
            </p:extLst>
          </p:nvPr>
        </p:nvGraphicFramePr>
        <p:xfrm>
          <a:off x="3568294" y="2069657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-319108" y="4603549"/>
            <a:ext cx="404444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from Arbitrary Arrest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1124" y="5257166"/>
            <a:ext cx="281832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Right to Vote 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75648" y="2863632"/>
            <a:ext cx="1903473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Democracy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0396" y="2227485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speech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832" y="3893228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Religion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0396" y="2562282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Basic Human Rights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6285" y="4935020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Trial By Jury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0396" y="4250876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Equal rights for women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162424"/>
            <a:ext cx="938007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chemeClr val="bg2"/>
                </a:solidFill>
                <a:latin typeface="Arial"/>
                <a:cs typeface="Arial"/>
              </a:rPr>
              <a:t>Q</a:t>
            </a:r>
            <a:r>
              <a:rPr lang="en-US" sz="1800" i="1" dirty="0">
                <a:solidFill>
                  <a:schemeClr val="bg2"/>
                </a:solidFill>
                <a:latin typeface="Arial"/>
                <a:cs typeface="Arial"/>
              </a:rPr>
              <a:t>) </a:t>
            </a:r>
            <a:r>
              <a:rPr lang="en-US" sz="1800" i="1" dirty="0" smtClean="0">
                <a:solidFill>
                  <a:schemeClr val="bg2"/>
                </a:solidFill>
                <a:latin typeface="Arial"/>
                <a:cs typeface="Arial"/>
              </a:rPr>
              <a:t>	“</a:t>
            </a:r>
            <a:r>
              <a:rPr lang="en-US" sz="18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Thinking </a:t>
            </a:r>
            <a:r>
              <a:rPr lang="en-US" sz="18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about Brazil, </a:t>
            </a:r>
            <a:r>
              <a:rPr lang="en-US" sz="18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which three or four, if any, of these rights do </a:t>
            </a:r>
            <a:r>
              <a:rPr lang="en-US" sz="18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you </a:t>
            </a:r>
            <a:r>
              <a:rPr lang="en-US" sz="18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feel are most under threat today</a:t>
            </a:r>
            <a:r>
              <a:rPr lang="en-US" sz="18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?”</a:t>
            </a:r>
            <a:endParaRPr lang="en-US" sz="1800" i="1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3736" y="5947549"/>
            <a:ext cx="354005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Don’t know / none of these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3547116"/>
            <a:ext cx="3763787" cy="366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Rule of Law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5288" y="3210788"/>
            <a:ext cx="3574388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An independent judiciary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27361" y="3248051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29%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27361" y="2516031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35%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27361" y="222762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43%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27361" y="460970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14%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27361" y="394185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18%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27361" y="426025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17%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27361" y="359317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22%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927361" y="595538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18%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927361" y="4930686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27361" y="5251135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927361" y="286754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32%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0396" y="5612677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Other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27361" y="557950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2"/>
                </a:solidFill>
              </a:rPr>
              <a:t>  3%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6523293"/>
            <a:ext cx="7082118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FFFF"/>
                </a:solidFill>
              </a:rPr>
              <a:t>Base: 1,002 Brazilian adults (16-64 years) 6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– 20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Jan 2015   			</a:t>
            </a:r>
            <a:endParaRPr lang="en-US" sz="1600" i="1" dirty="0">
              <a:solidFill>
                <a:srgbClr val="FFFF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72406" y="1846979"/>
            <a:ext cx="32154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%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646328" y="1685690"/>
            <a:ext cx="1439332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International average</a:t>
            </a:r>
            <a:endParaRPr lang="en-US" sz="1600" b="0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820333" cy="1143000"/>
          </a:xfrm>
          <a:prstGeom prst="rect">
            <a:avLst/>
          </a:prstGeom>
        </p:spPr>
      </p:pic>
      <p:pic>
        <p:nvPicPr>
          <p:cNvPr id="50" name="Picture 49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7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psos MORI Presentation">
  <a:themeElements>
    <a:clrScheme name="">
      <a:dk1>
        <a:srgbClr val="333399"/>
      </a:dk1>
      <a:lt1>
        <a:srgbClr val="DDDDDD"/>
      </a:lt1>
      <a:dk2>
        <a:srgbClr val="808080"/>
      </a:dk2>
      <a:lt2>
        <a:srgbClr val="000000"/>
      </a:lt2>
      <a:accent1>
        <a:srgbClr val="34A852"/>
      </a:accent1>
      <a:accent2>
        <a:srgbClr val="9FFFB0"/>
      </a:accent2>
      <a:accent3>
        <a:srgbClr val="EBEBEB"/>
      </a:accent3>
      <a:accent4>
        <a:srgbClr val="2A2A82"/>
      </a:accent4>
      <a:accent5>
        <a:srgbClr val="AED1B3"/>
      </a:accent5>
      <a:accent6>
        <a:srgbClr val="90E79F"/>
      </a:accent6>
      <a:hlink>
        <a:srgbClr val="FF9696"/>
      </a:hlink>
      <a:folHlink>
        <a:srgbClr val="FF0000"/>
      </a:folHlink>
    </a:clrScheme>
    <a:fontScheme name="Ipsos MORI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3200" rIns="90000" bIns="432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3200" rIns="90000" bIns="432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psos MORI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sos MORI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8">
        <a:dk1>
          <a:srgbClr val="000000"/>
        </a:dk1>
        <a:lt1>
          <a:srgbClr val="333399"/>
        </a:lt1>
        <a:dk2>
          <a:srgbClr val="000000"/>
        </a:dk2>
        <a:lt2>
          <a:srgbClr val="000000"/>
        </a:lt2>
        <a:accent1>
          <a:srgbClr val="2D895B"/>
        </a:accent1>
        <a:accent2>
          <a:srgbClr val="00CC66"/>
        </a:accent2>
        <a:accent3>
          <a:srgbClr val="ADADCA"/>
        </a:accent3>
        <a:accent4>
          <a:srgbClr val="000000"/>
        </a:accent4>
        <a:accent5>
          <a:srgbClr val="ADC4B5"/>
        </a:accent5>
        <a:accent6>
          <a:srgbClr val="00B95C"/>
        </a:accent6>
        <a:hlink>
          <a:srgbClr val="FF5050"/>
        </a:hlink>
        <a:folHlink>
          <a:srgbClr val="8A00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9">
        <a:dk1>
          <a:srgbClr val="000066"/>
        </a:dk1>
        <a:lt1>
          <a:srgbClr val="C0C0C0"/>
        </a:lt1>
        <a:dk2>
          <a:srgbClr val="000066"/>
        </a:dk2>
        <a:lt2>
          <a:srgbClr val="000000"/>
        </a:lt2>
        <a:accent1>
          <a:srgbClr val="2D895B"/>
        </a:accent1>
        <a:accent2>
          <a:srgbClr val="00CC66"/>
        </a:accent2>
        <a:accent3>
          <a:srgbClr val="DCDCDC"/>
        </a:accent3>
        <a:accent4>
          <a:srgbClr val="000056"/>
        </a:accent4>
        <a:accent5>
          <a:srgbClr val="ADC4B5"/>
        </a:accent5>
        <a:accent6>
          <a:srgbClr val="00B95C"/>
        </a:accent6>
        <a:hlink>
          <a:srgbClr val="FF5050"/>
        </a:hlink>
        <a:folHlink>
          <a:srgbClr val="8A00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0">
        <a:dk1>
          <a:srgbClr val="000066"/>
        </a:dk1>
        <a:lt1>
          <a:srgbClr val="EAEAEA"/>
        </a:lt1>
        <a:dk2>
          <a:srgbClr val="000066"/>
        </a:dk2>
        <a:lt2>
          <a:srgbClr val="000000"/>
        </a:lt2>
        <a:accent1>
          <a:srgbClr val="2D895B"/>
        </a:accent1>
        <a:accent2>
          <a:srgbClr val="00CC66"/>
        </a:accent2>
        <a:accent3>
          <a:srgbClr val="F3F3F3"/>
        </a:accent3>
        <a:accent4>
          <a:srgbClr val="000056"/>
        </a:accent4>
        <a:accent5>
          <a:srgbClr val="ADC4B5"/>
        </a:accent5>
        <a:accent6>
          <a:srgbClr val="00B95C"/>
        </a:accent6>
        <a:hlink>
          <a:srgbClr val="FF5050"/>
        </a:hlink>
        <a:folHlink>
          <a:srgbClr val="8A00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1">
        <a:dk1>
          <a:srgbClr val="000000"/>
        </a:dk1>
        <a:lt1>
          <a:srgbClr val="DDDDDD"/>
        </a:lt1>
        <a:dk2>
          <a:srgbClr val="000000"/>
        </a:dk2>
        <a:lt2>
          <a:srgbClr val="000000"/>
        </a:lt2>
        <a:accent1>
          <a:srgbClr val="34A852"/>
        </a:accent1>
        <a:accent2>
          <a:srgbClr val="66FF66"/>
        </a:accent2>
        <a:accent3>
          <a:srgbClr val="EBEBEB"/>
        </a:accent3>
        <a:accent4>
          <a:srgbClr val="000000"/>
        </a:accent4>
        <a:accent5>
          <a:srgbClr val="AED1B3"/>
        </a:accent5>
        <a:accent6>
          <a:srgbClr val="5CE75C"/>
        </a:accent6>
        <a:hlink>
          <a:srgbClr val="FF0000"/>
        </a:hlink>
        <a:folHlink>
          <a:srgbClr val="B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2">
        <a:dk1>
          <a:srgbClr val="000000"/>
        </a:dk1>
        <a:lt1>
          <a:srgbClr val="DDDDDD"/>
        </a:lt1>
        <a:dk2>
          <a:srgbClr val="000000"/>
        </a:dk2>
        <a:lt2>
          <a:srgbClr val="000000"/>
        </a:lt2>
        <a:accent1>
          <a:srgbClr val="008000"/>
        </a:accent1>
        <a:accent2>
          <a:srgbClr val="66FF66"/>
        </a:accent2>
        <a:accent3>
          <a:srgbClr val="EBEBEB"/>
        </a:accent3>
        <a:accent4>
          <a:srgbClr val="000000"/>
        </a:accent4>
        <a:accent5>
          <a:srgbClr val="AAC0AA"/>
        </a:accent5>
        <a:accent6>
          <a:srgbClr val="5CE75C"/>
        </a:accent6>
        <a:hlink>
          <a:srgbClr val="FF0000"/>
        </a:hlink>
        <a:folHlink>
          <a:srgbClr val="B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3">
        <a:dk1>
          <a:srgbClr val="000000"/>
        </a:dk1>
        <a:lt1>
          <a:srgbClr val="DDDDDD"/>
        </a:lt1>
        <a:dk2>
          <a:srgbClr val="000000"/>
        </a:dk2>
        <a:lt2>
          <a:srgbClr val="000000"/>
        </a:lt2>
        <a:accent1>
          <a:srgbClr val="008000"/>
        </a:accent1>
        <a:accent2>
          <a:srgbClr val="34A852"/>
        </a:accent2>
        <a:accent3>
          <a:srgbClr val="EBEBEB"/>
        </a:accent3>
        <a:accent4>
          <a:srgbClr val="000000"/>
        </a:accent4>
        <a:accent5>
          <a:srgbClr val="AAC0AA"/>
        </a:accent5>
        <a:accent6>
          <a:srgbClr val="2E9849"/>
        </a:accent6>
        <a:hlink>
          <a:srgbClr val="FF0000"/>
        </a:hlink>
        <a:folHlink>
          <a:srgbClr val="B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4">
        <a:dk1>
          <a:srgbClr val="000000"/>
        </a:dk1>
        <a:lt1>
          <a:srgbClr val="DDDDDD"/>
        </a:lt1>
        <a:dk2>
          <a:srgbClr val="000000"/>
        </a:dk2>
        <a:lt2>
          <a:srgbClr val="000000"/>
        </a:lt2>
        <a:accent1>
          <a:srgbClr val="008000"/>
        </a:accent1>
        <a:accent2>
          <a:srgbClr val="34A852"/>
        </a:accent2>
        <a:accent3>
          <a:srgbClr val="EBEBEB"/>
        </a:accent3>
        <a:accent4>
          <a:srgbClr val="000000"/>
        </a:accent4>
        <a:accent5>
          <a:srgbClr val="AAC0AA"/>
        </a:accent5>
        <a:accent6>
          <a:srgbClr val="2E9849"/>
        </a:accent6>
        <a:hlink>
          <a:srgbClr val="FF0000"/>
        </a:hlink>
        <a:folHlink>
          <a:srgbClr val="8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5">
        <a:dk1>
          <a:srgbClr val="333399"/>
        </a:dk1>
        <a:lt1>
          <a:srgbClr val="DDDDDD"/>
        </a:lt1>
        <a:dk2>
          <a:srgbClr val="000000"/>
        </a:dk2>
        <a:lt2>
          <a:srgbClr val="000000"/>
        </a:lt2>
        <a:accent1>
          <a:srgbClr val="008000"/>
        </a:accent1>
        <a:accent2>
          <a:srgbClr val="34A852"/>
        </a:accent2>
        <a:accent3>
          <a:srgbClr val="EBEBEB"/>
        </a:accent3>
        <a:accent4>
          <a:srgbClr val="2A2A82"/>
        </a:accent4>
        <a:accent5>
          <a:srgbClr val="AAC0AA"/>
        </a:accent5>
        <a:accent6>
          <a:srgbClr val="2E9849"/>
        </a:accent6>
        <a:hlink>
          <a:srgbClr val="FF0000"/>
        </a:hlink>
        <a:folHlink>
          <a:srgbClr val="8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6">
        <a:dk1>
          <a:srgbClr val="333399"/>
        </a:dk1>
        <a:lt1>
          <a:srgbClr val="DDDDDD"/>
        </a:lt1>
        <a:dk2>
          <a:srgbClr val="000000"/>
        </a:dk2>
        <a:lt2>
          <a:srgbClr val="000000"/>
        </a:lt2>
        <a:accent1>
          <a:srgbClr val="34A852"/>
        </a:accent1>
        <a:accent2>
          <a:srgbClr val="9FFFB0"/>
        </a:accent2>
        <a:accent3>
          <a:srgbClr val="EBEBEB"/>
        </a:accent3>
        <a:accent4>
          <a:srgbClr val="2A2A82"/>
        </a:accent4>
        <a:accent5>
          <a:srgbClr val="AED1B3"/>
        </a:accent5>
        <a:accent6>
          <a:srgbClr val="90E79F"/>
        </a:accent6>
        <a:hlink>
          <a:srgbClr val="FF9696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Ipsos MORI Presentation</Template>
  <TotalTime>19699</TotalTime>
  <Words>1644</Words>
  <Application>Microsoft Office PowerPoint</Application>
  <PresentationFormat>A4 Paper (210x297 mm)</PresentationFormat>
  <Paragraphs>563</Paragraphs>
  <Slides>15</Slides>
  <Notes>15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  <vt:variant>
        <vt:lpstr>Custom Shows</vt:lpstr>
      </vt:variant>
      <vt:variant>
        <vt:i4>2</vt:i4>
      </vt:variant>
    </vt:vector>
  </HeadingPairs>
  <TitlesOfParts>
    <vt:vector size="19" baseType="lpstr">
      <vt:lpstr>Ipsos MORI Presentation</vt:lpstr>
      <vt:lpstr>Presentation</vt:lpstr>
      <vt:lpstr>PowerPoint Presentation</vt:lpstr>
      <vt:lpstr>Magna Carta International Survey: Results for Brazil</vt:lpstr>
      <vt:lpstr>Q1 Awareness of Magna Carta </vt:lpstr>
      <vt:lpstr>Q1 Awareness of Magna Carta: Ranked by Country</vt:lpstr>
      <vt:lpstr>Key to Summary Slides</vt:lpstr>
      <vt:lpstr>Q1 Awareness of Documents: Ranked for each country</vt:lpstr>
      <vt:lpstr>Q2 Rights Magna Carta  Helped Guarantee (base: all adults)</vt:lpstr>
      <vt:lpstr>Q2 Rights Magna Carta Helped Guarantee (base: those aware of Magna Carta)</vt:lpstr>
      <vt:lpstr>Q3 Rights Under Threat  in Brazil Today</vt:lpstr>
      <vt:lpstr>Q1 Awareness of UN Declaration of Human Rights (Ranked by Country)</vt:lpstr>
      <vt:lpstr>Q1 Awareness of US Declaration of Independence (Ranked by Country)</vt:lpstr>
      <vt:lpstr>Q1 Awareness of the Commonwealth Charter (Ranked by Country)</vt:lpstr>
      <vt:lpstr>Q1 Awareness of the International Declaration of Democracy (Ranked by Country)</vt:lpstr>
      <vt:lpstr>Q3 Rights Under Threat  (top three for each country)</vt:lpstr>
      <vt:lpstr>More Information</vt:lpstr>
      <vt:lpstr>Presentation - 15 December 1999</vt:lpstr>
      <vt:lpstr>Report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Awareness of  historical documents</dc:title>
  <dc:creator>Mark Gill</dc:creator>
  <cp:lastModifiedBy>Kerry Colville</cp:lastModifiedBy>
  <cp:revision>577</cp:revision>
  <cp:lastPrinted>2004-07-02T12:08:44Z</cp:lastPrinted>
  <dcterms:created xsi:type="dcterms:W3CDTF">2006-11-30T09:47:36Z</dcterms:created>
  <dcterms:modified xsi:type="dcterms:W3CDTF">2015-04-01T10:22:58Z</dcterms:modified>
</cp:coreProperties>
</file>