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7" r:id="rId2"/>
    <p:sldId id="256" r:id="rId3"/>
    <p:sldId id="260" r:id="rId4"/>
    <p:sldId id="258"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34" d="100"/>
          <a:sy n="134" d="100"/>
        </p:scale>
        <p:origin x="-954" y="2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9176B3-676D-47B5-9469-D9238CA1A9D4}" type="datetimeFigureOut">
              <a:rPr lang="en-GB" smtClean="0"/>
              <a:t>28/10/2014</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84E287-C10B-402F-AF09-E3FF7F56372F}" type="slidenum">
              <a:rPr lang="en-GB" smtClean="0"/>
              <a:t>‹#›</a:t>
            </a:fld>
            <a:endParaRPr lang="en-GB" dirty="0"/>
          </a:p>
        </p:txBody>
      </p:sp>
    </p:spTree>
    <p:extLst>
      <p:ext uri="{BB962C8B-B14F-4D97-AF65-F5344CB8AC3E}">
        <p14:creationId xmlns:p14="http://schemas.microsoft.com/office/powerpoint/2010/main" val="4057787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84E287-C10B-402F-AF09-E3FF7F56372F}" type="slidenum">
              <a:rPr lang="en-GB" smtClean="0"/>
              <a:t>1</a:t>
            </a:fld>
            <a:endParaRPr lang="en-GB" dirty="0"/>
          </a:p>
        </p:txBody>
      </p:sp>
    </p:spTree>
    <p:extLst>
      <p:ext uri="{BB962C8B-B14F-4D97-AF65-F5344CB8AC3E}">
        <p14:creationId xmlns:p14="http://schemas.microsoft.com/office/powerpoint/2010/main" val="420746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02ED9CA-745A-48E8-AD34-C4B39D2BCF73}" type="datetime1">
              <a:rPr lang="en-GB" smtClean="0"/>
              <a:t>28/10/2014</a:t>
            </a:fld>
            <a:endParaRPr lang="en-GB" dirty="0"/>
          </a:p>
        </p:txBody>
      </p:sp>
      <p:sp>
        <p:nvSpPr>
          <p:cNvPr id="5" name="Footer Placeholder 4"/>
          <p:cNvSpPr>
            <a:spLocks noGrp="1"/>
          </p:cNvSpPr>
          <p:nvPr>
            <p:ph type="ftr" sz="quarter" idx="11"/>
          </p:nvPr>
        </p:nvSpPr>
        <p:spPr/>
        <p:txBody>
          <a:bodyPr/>
          <a:lstStyle/>
          <a:p>
            <a:r>
              <a:rPr lang="en-GB" smtClean="0"/>
              <a:t>Andrew Wrenn - Education Consultant</a:t>
            </a:r>
            <a:endParaRPr lang="en-GB" dirty="0"/>
          </a:p>
        </p:txBody>
      </p:sp>
      <p:sp>
        <p:nvSpPr>
          <p:cNvPr id="6" name="Slide Number Placeholder 5"/>
          <p:cNvSpPr>
            <a:spLocks noGrp="1"/>
          </p:cNvSpPr>
          <p:nvPr>
            <p:ph type="sldNum" sz="quarter" idx="12"/>
          </p:nvPr>
        </p:nvSpPr>
        <p:spPr/>
        <p:txBody>
          <a:bodyPr/>
          <a:lstStyle/>
          <a:p>
            <a:fld id="{990864ED-F113-4D8B-A7DB-C0A4AEB56A19}" type="slidenum">
              <a:rPr lang="en-GB" smtClean="0"/>
              <a:t>‹#›</a:t>
            </a:fld>
            <a:endParaRPr lang="en-GB" dirty="0"/>
          </a:p>
        </p:txBody>
      </p:sp>
    </p:spTree>
    <p:extLst>
      <p:ext uri="{BB962C8B-B14F-4D97-AF65-F5344CB8AC3E}">
        <p14:creationId xmlns:p14="http://schemas.microsoft.com/office/powerpoint/2010/main" val="1447650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41119F-F5D7-4316-A599-1665A08358EA}" type="datetime1">
              <a:rPr lang="en-GB" smtClean="0"/>
              <a:t>28/10/2014</a:t>
            </a:fld>
            <a:endParaRPr lang="en-GB" dirty="0"/>
          </a:p>
        </p:txBody>
      </p:sp>
      <p:sp>
        <p:nvSpPr>
          <p:cNvPr id="5" name="Footer Placeholder 4"/>
          <p:cNvSpPr>
            <a:spLocks noGrp="1"/>
          </p:cNvSpPr>
          <p:nvPr>
            <p:ph type="ftr" sz="quarter" idx="11"/>
          </p:nvPr>
        </p:nvSpPr>
        <p:spPr/>
        <p:txBody>
          <a:bodyPr/>
          <a:lstStyle/>
          <a:p>
            <a:r>
              <a:rPr lang="en-GB" smtClean="0"/>
              <a:t>Andrew Wrenn - Education Consultant</a:t>
            </a:r>
            <a:endParaRPr lang="en-GB" dirty="0"/>
          </a:p>
        </p:txBody>
      </p:sp>
      <p:sp>
        <p:nvSpPr>
          <p:cNvPr id="6" name="Slide Number Placeholder 5"/>
          <p:cNvSpPr>
            <a:spLocks noGrp="1"/>
          </p:cNvSpPr>
          <p:nvPr>
            <p:ph type="sldNum" sz="quarter" idx="12"/>
          </p:nvPr>
        </p:nvSpPr>
        <p:spPr/>
        <p:txBody>
          <a:bodyPr/>
          <a:lstStyle/>
          <a:p>
            <a:fld id="{990864ED-F113-4D8B-A7DB-C0A4AEB56A19}" type="slidenum">
              <a:rPr lang="en-GB" smtClean="0"/>
              <a:t>‹#›</a:t>
            </a:fld>
            <a:endParaRPr lang="en-GB" dirty="0"/>
          </a:p>
        </p:txBody>
      </p:sp>
    </p:spTree>
    <p:extLst>
      <p:ext uri="{BB962C8B-B14F-4D97-AF65-F5344CB8AC3E}">
        <p14:creationId xmlns:p14="http://schemas.microsoft.com/office/powerpoint/2010/main" val="3839495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CD2E3D-497A-4C9B-9260-8B0716F8A9C4}" type="datetime1">
              <a:rPr lang="en-GB" smtClean="0"/>
              <a:t>28/10/2014</a:t>
            </a:fld>
            <a:endParaRPr lang="en-GB" dirty="0"/>
          </a:p>
        </p:txBody>
      </p:sp>
      <p:sp>
        <p:nvSpPr>
          <p:cNvPr id="5" name="Footer Placeholder 4"/>
          <p:cNvSpPr>
            <a:spLocks noGrp="1"/>
          </p:cNvSpPr>
          <p:nvPr>
            <p:ph type="ftr" sz="quarter" idx="11"/>
          </p:nvPr>
        </p:nvSpPr>
        <p:spPr/>
        <p:txBody>
          <a:bodyPr/>
          <a:lstStyle/>
          <a:p>
            <a:r>
              <a:rPr lang="en-GB" smtClean="0"/>
              <a:t>Andrew Wrenn - Education Consultant</a:t>
            </a:r>
            <a:endParaRPr lang="en-GB" dirty="0"/>
          </a:p>
        </p:txBody>
      </p:sp>
      <p:sp>
        <p:nvSpPr>
          <p:cNvPr id="6" name="Slide Number Placeholder 5"/>
          <p:cNvSpPr>
            <a:spLocks noGrp="1"/>
          </p:cNvSpPr>
          <p:nvPr>
            <p:ph type="sldNum" sz="quarter" idx="12"/>
          </p:nvPr>
        </p:nvSpPr>
        <p:spPr/>
        <p:txBody>
          <a:bodyPr/>
          <a:lstStyle/>
          <a:p>
            <a:fld id="{990864ED-F113-4D8B-A7DB-C0A4AEB56A19}" type="slidenum">
              <a:rPr lang="en-GB" smtClean="0"/>
              <a:t>‹#›</a:t>
            </a:fld>
            <a:endParaRPr lang="en-GB" dirty="0"/>
          </a:p>
        </p:txBody>
      </p:sp>
    </p:spTree>
    <p:extLst>
      <p:ext uri="{BB962C8B-B14F-4D97-AF65-F5344CB8AC3E}">
        <p14:creationId xmlns:p14="http://schemas.microsoft.com/office/powerpoint/2010/main" val="3533728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46B66D-2B19-4F4C-9810-17925ADE1778}" type="datetime1">
              <a:rPr lang="en-GB" smtClean="0"/>
              <a:t>28/10/2014</a:t>
            </a:fld>
            <a:endParaRPr lang="en-GB" dirty="0"/>
          </a:p>
        </p:txBody>
      </p:sp>
      <p:sp>
        <p:nvSpPr>
          <p:cNvPr id="5" name="Footer Placeholder 4"/>
          <p:cNvSpPr>
            <a:spLocks noGrp="1"/>
          </p:cNvSpPr>
          <p:nvPr>
            <p:ph type="ftr" sz="quarter" idx="11"/>
          </p:nvPr>
        </p:nvSpPr>
        <p:spPr/>
        <p:txBody>
          <a:bodyPr/>
          <a:lstStyle/>
          <a:p>
            <a:r>
              <a:rPr lang="en-GB" smtClean="0"/>
              <a:t>Andrew Wrenn - Education Consultant</a:t>
            </a:r>
            <a:endParaRPr lang="en-GB" dirty="0"/>
          </a:p>
        </p:txBody>
      </p:sp>
      <p:sp>
        <p:nvSpPr>
          <p:cNvPr id="6" name="Slide Number Placeholder 5"/>
          <p:cNvSpPr>
            <a:spLocks noGrp="1"/>
          </p:cNvSpPr>
          <p:nvPr>
            <p:ph type="sldNum" sz="quarter" idx="12"/>
          </p:nvPr>
        </p:nvSpPr>
        <p:spPr/>
        <p:txBody>
          <a:bodyPr/>
          <a:lstStyle/>
          <a:p>
            <a:fld id="{990864ED-F113-4D8B-A7DB-C0A4AEB56A19}" type="slidenum">
              <a:rPr lang="en-GB" smtClean="0"/>
              <a:t>‹#›</a:t>
            </a:fld>
            <a:endParaRPr lang="en-GB" dirty="0"/>
          </a:p>
        </p:txBody>
      </p:sp>
    </p:spTree>
    <p:extLst>
      <p:ext uri="{BB962C8B-B14F-4D97-AF65-F5344CB8AC3E}">
        <p14:creationId xmlns:p14="http://schemas.microsoft.com/office/powerpoint/2010/main" val="2328002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DDF61A-7D17-4760-A290-3C3CE0BA6D22}" type="datetime1">
              <a:rPr lang="en-GB" smtClean="0"/>
              <a:t>28/10/2014</a:t>
            </a:fld>
            <a:endParaRPr lang="en-GB" dirty="0"/>
          </a:p>
        </p:txBody>
      </p:sp>
      <p:sp>
        <p:nvSpPr>
          <p:cNvPr id="5" name="Footer Placeholder 4"/>
          <p:cNvSpPr>
            <a:spLocks noGrp="1"/>
          </p:cNvSpPr>
          <p:nvPr>
            <p:ph type="ftr" sz="quarter" idx="11"/>
          </p:nvPr>
        </p:nvSpPr>
        <p:spPr/>
        <p:txBody>
          <a:bodyPr/>
          <a:lstStyle/>
          <a:p>
            <a:r>
              <a:rPr lang="en-GB" smtClean="0"/>
              <a:t>Andrew Wrenn - Education Consultant</a:t>
            </a:r>
            <a:endParaRPr lang="en-GB" dirty="0"/>
          </a:p>
        </p:txBody>
      </p:sp>
      <p:sp>
        <p:nvSpPr>
          <p:cNvPr id="6" name="Slide Number Placeholder 5"/>
          <p:cNvSpPr>
            <a:spLocks noGrp="1"/>
          </p:cNvSpPr>
          <p:nvPr>
            <p:ph type="sldNum" sz="quarter" idx="12"/>
          </p:nvPr>
        </p:nvSpPr>
        <p:spPr/>
        <p:txBody>
          <a:bodyPr/>
          <a:lstStyle/>
          <a:p>
            <a:fld id="{990864ED-F113-4D8B-A7DB-C0A4AEB56A19}" type="slidenum">
              <a:rPr lang="en-GB" smtClean="0"/>
              <a:t>‹#›</a:t>
            </a:fld>
            <a:endParaRPr lang="en-GB" dirty="0"/>
          </a:p>
        </p:txBody>
      </p:sp>
    </p:spTree>
    <p:extLst>
      <p:ext uri="{BB962C8B-B14F-4D97-AF65-F5344CB8AC3E}">
        <p14:creationId xmlns:p14="http://schemas.microsoft.com/office/powerpoint/2010/main" val="18080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A5F37C6-09AA-4884-8F66-DCF36923321E}" type="datetime1">
              <a:rPr lang="en-GB" smtClean="0"/>
              <a:t>28/10/2014</a:t>
            </a:fld>
            <a:endParaRPr lang="en-GB" dirty="0"/>
          </a:p>
        </p:txBody>
      </p:sp>
      <p:sp>
        <p:nvSpPr>
          <p:cNvPr id="6" name="Footer Placeholder 5"/>
          <p:cNvSpPr>
            <a:spLocks noGrp="1"/>
          </p:cNvSpPr>
          <p:nvPr>
            <p:ph type="ftr" sz="quarter" idx="11"/>
          </p:nvPr>
        </p:nvSpPr>
        <p:spPr/>
        <p:txBody>
          <a:bodyPr/>
          <a:lstStyle/>
          <a:p>
            <a:r>
              <a:rPr lang="en-GB" smtClean="0"/>
              <a:t>Andrew Wrenn - Education Consultant</a:t>
            </a:r>
            <a:endParaRPr lang="en-GB" dirty="0"/>
          </a:p>
        </p:txBody>
      </p:sp>
      <p:sp>
        <p:nvSpPr>
          <p:cNvPr id="7" name="Slide Number Placeholder 6"/>
          <p:cNvSpPr>
            <a:spLocks noGrp="1"/>
          </p:cNvSpPr>
          <p:nvPr>
            <p:ph type="sldNum" sz="quarter" idx="12"/>
          </p:nvPr>
        </p:nvSpPr>
        <p:spPr/>
        <p:txBody>
          <a:bodyPr/>
          <a:lstStyle/>
          <a:p>
            <a:fld id="{990864ED-F113-4D8B-A7DB-C0A4AEB56A19}" type="slidenum">
              <a:rPr lang="en-GB" smtClean="0"/>
              <a:t>‹#›</a:t>
            </a:fld>
            <a:endParaRPr lang="en-GB" dirty="0"/>
          </a:p>
        </p:txBody>
      </p:sp>
    </p:spTree>
    <p:extLst>
      <p:ext uri="{BB962C8B-B14F-4D97-AF65-F5344CB8AC3E}">
        <p14:creationId xmlns:p14="http://schemas.microsoft.com/office/powerpoint/2010/main" val="3715958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382C1EE-AA2F-462F-B0F8-ADB57C8A7833}" type="datetime1">
              <a:rPr lang="en-GB" smtClean="0"/>
              <a:t>28/10/2014</a:t>
            </a:fld>
            <a:endParaRPr lang="en-GB" dirty="0"/>
          </a:p>
        </p:txBody>
      </p:sp>
      <p:sp>
        <p:nvSpPr>
          <p:cNvPr id="8" name="Footer Placeholder 7"/>
          <p:cNvSpPr>
            <a:spLocks noGrp="1"/>
          </p:cNvSpPr>
          <p:nvPr>
            <p:ph type="ftr" sz="quarter" idx="11"/>
          </p:nvPr>
        </p:nvSpPr>
        <p:spPr/>
        <p:txBody>
          <a:bodyPr/>
          <a:lstStyle/>
          <a:p>
            <a:r>
              <a:rPr lang="en-GB" smtClean="0"/>
              <a:t>Andrew Wrenn - Education Consultant</a:t>
            </a:r>
            <a:endParaRPr lang="en-GB" dirty="0"/>
          </a:p>
        </p:txBody>
      </p:sp>
      <p:sp>
        <p:nvSpPr>
          <p:cNvPr id="9" name="Slide Number Placeholder 8"/>
          <p:cNvSpPr>
            <a:spLocks noGrp="1"/>
          </p:cNvSpPr>
          <p:nvPr>
            <p:ph type="sldNum" sz="quarter" idx="12"/>
          </p:nvPr>
        </p:nvSpPr>
        <p:spPr/>
        <p:txBody>
          <a:bodyPr/>
          <a:lstStyle/>
          <a:p>
            <a:fld id="{990864ED-F113-4D8B-A7DB-C0A4AEB56A19}" type="slidenum">
              <a:rPr lang="en-GB" smtClean="0"/>
              <a:t>‹#›</a:t>
            </a:fld>
            <a:endParaRPr lang="en-GB" dirty="0"/>
          </a:p>
        </p:txBody>
      </p:sp>
    </p:spTree>
    <p:extLst>
      <p:ext uri="{BB962C8B-B14F-4D97-AF65-F5344CB8AC3E}">
        <p14:creationId xmlns:p14="http://schemas.microsoft.com/office/powerpoint/2010/main" val="1080708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F7687C3-0A76-4176-A705-3E4AECBF0DFD}" type="datetime1">
              <a:rPr lang="en-GB" smtClean="0"/>
              <a:t>28/10/2014</a:t>
            </a:fld>
            <a:endParaRPr lang="en-GB" dirty="0"/>
          </a:p>
        </p:txBody>
      </p:sp>
      <p:sp>
        <p:nvSpPr>
          <p:cNvPr id="4" name="Footer Placeholder 3"/>
          <p:cNvSpPr>
            <a:spLocks noGrp="1"/>
          </p:cNvSpPr>
          <p:nvPr>
            <p:ph type="ftr" sz="quarter" idx="11"/>
          </p:nvPr>
        </p:nvSpPr>
        <p:spPr/>
        <p:txBody>
          <a:bodyPr/>
          <a:lstStyle/>
          <a:p>
            <a:r>
              <a:rPr lang="en-GB" smtClean="0"/>
              <a:t>Andrew Wrenn - Education Consultant</a:t>
            </a:r>
            <a:endParaRPr lang="en-GB" dirty="0"/>
          </a:p>
        </p:txBody>
      </p:sp>
      <p:sp>
        <p:nvSpPr>
          <p:cNvPr id="5" name="Slide Number Placeholder 4"/>
          <p:cNvSpPr>
            <a:spLocks noGrp="1"/>
          </p:cNvSpPr>
          <p:nvPr>
            <p:ph type="sldNum" sz="quarter" idx="12"/>
          </p:nvPr>
        </p:nvSpPr>
        <p:spPr/>
        <p:txBody>
          <a:bodyPr/>
          <a:lstStyle/>
          <a:p>
            <a:fld id="{990864ED-F113-4D8B-A7DB-C0A4AEB56A19}" type="slidenum">
              <a:rPr lang="en-GB" smtClean="0"/>
              <a:t>‹#›</a:t>
            </a:fld>
            <a:endParaRPr lang="en-GB" dirty="0"/>
          </a:p>
        </p:txBody>
      </p:sp>
    </p:spTree>
    <p:extLst>
      <p:ext uri="{BB962C8B-B14F-4D97-AF65-F5344CB8AC3E}">
        <p14:creationId xmlns:p14="http://schemas.microsoft.com/office/powerpoint/2010/main" val="2485039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5DE1D8-FC5C-48DB-A910-7632C55C736D}" type="datetime1">
              <a:rPr lang="en-GB" smtClean="0"/>
              <a:t>28/10/2014</a:t>
            </a:fld>
            <a:endParaRPr lang="en-GB" dirty="0"/>
          </a:p>
        </p:txBody>
      </p:sp>
      <p:sp>
        <p:nvSpPr>
          <p:cNvPr id="3" name="Footer Placeholder 2"/>
          <p:cNvSpPr>
            <a:spLocks noGrp="1"/>
          </p:cNvSpPr>
          <p:nvPr>
            <p:ph type="ftr" sz="quarter" idx="11"/>
          </p:nvPr>
        </p:nvSpPr>
        <p:spPr/>
        <p:txBody>
          <a:bodyPr/>
          <a:lstStyle/>
          <a:p>
            <a:r>
              <a:rPr lang="en-GB" smtClean="0"/>
              <a:t>Andrew Wrenn - Education Consultant</a:t>
            </a:r>
            <a:endParaRPr lang="en-GB" dirty="0"/>
          </a:p>
        </p:txBody>
      </p:sp>
      <p:sp>
        <p:nvSpPr>
          <p:cNvPr id="4" name="Slide Number Placeholder 3"/>
          <p:cNvSpPr>
            <a:spLocks noGrp="1"/>
          </p:cNvSpPr>
          <p:nvPr>
            <p:ph type="sldNum" sz="quarter" idx="12"/>
          </p:nvPr>
        </p:nvSpPr>
        <p:spPr/>
        <p:txBody>
          <a:bodyPr/>
          <a:lstStyle/>
          <a:p>
            <a:fld id="{990864ED-F113-4D8B-A7DB-C0A4AEB56A19}" type="slidenum">
              <a:rPr lang="en-GB" smtClean="0"/>
              <a:t>‹#›</a:t>
            </a:fld>
            <a:endParaRPr lang="en-GB" dirty="0"/>
          </a:p>
        </p:txBody>
      </p:sp>
    </p:spTree>
    <p:extLst>
      <p:ext uri="{BB962C8B-B14F-4D97-AF65-F5344CB8AC3E}">
        <p14:creationId xmlns:p14="http://schemas.microsoft.com/office/powerpoint/2010/main" val="3036806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39C47D-4098-4A34-9C40-6D74666404D2}" type="datetime1">
              <a:rPr lang="en-GB" smtClean="0"/>
              <a:t>28/10/2014</a:t>
            </a:fld>
            <a:endParaRPr lang="en-GB" dirty="0"/>
          </a:p>
        </p:txBody>
      </p:sp>
      <p:sp>
        <p:nvSpPr>
          <p:cNvPr id="6" name="Footer Placeholder 5"/>
          <p:cNvSpPr>
            <a:spLocks noGrp="1"/>
          </p:cNvSpPr>
          <p:nvPr>
            <p:ph type="ftr" sz="quarter" idx="11"/>
          </p:nvPr>
        </p:nvSpPr>
        <p:spPr/>
        <p:txBody>
          <a:bodyPr/>
          <a:lstStyle/>
          <a:p>
            <a:r>
              <a:rPr lang="en-GB" smtClean="0"/>
              <a:t>Andrew Wrenn - Education Consultant</a:t>
            </a:r>
            <a:endParaRPr lang="en-GB" dirty="0"/>
          </a:p>
        </p:txBody>
      </p:sp>
      <p:sp>
        <p:nvSpPr>
          <p:cNvPr id="7" name="Slide Number Placeholder 6"/>
          <p:cNvSpPr>
            <a:spLocks noGrp="1"/>
          </p:cNvSpPr>
          <p:nvPr>
            <p:ph type="sldNum" sz="quarter" idx="12"/>
          </p:nvPr>
        </p:nvSpPr>
        <p:spPr/>
        <p:txBody>
          <a:bodyPr/>
          <a:lstStyle/>
          <a:p>
            <a:fld id="{990864ED-F113-4D8B-A7DB-C0A4AEB56A19}" type="slidenum">
              <a:rPr lang="en-GB" smtClean="0"/>
              <a:t>‹#›</a:t>
            </a:fld>
            <a:endParaRPr lang="en-GB" dirty="0"/>
          </a:p>
        </p:txBody>
      </p:sp>
    </p:spTree>
    <p:extLst>
      <p:ext uri="{BB962C8B-B14F-4D97-AF65-F5344CB8AC3E}">
        <p14:creationId xmlns:p14="http://schemas.microsoft.com/office/powerpoint/2010/main" val="1809774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4DAAF-60BB-41F2-B74D-0A59F569B7D9}" type="datetime1">
              <a:rPr lang="en-GB" smtClean="0"/>
              <a:t>28/10/2014</a:t>
            </a:fld>
            <a:endParaRPr lang="en-GB" dirty="0"/>
          </a:p>
        </p:txBody>
      </p:sp>
      <p:sp>
        <p:nvSpPr>
          <p:cNvPr id="6" name="Footer Placeholder 5"/>
          <p:cNvSpPr>
            <a:spLocks noGrp="1"/>
          </p:cNvSpPr>
          <p:nvPr>
            <p:ph type="ftr" sz="quarter" idx="11"/>
          </p:nvPr>
        </p:nvSpPr>
        <p:spPr/>
        <p:txBody>
          <a:bodyPr/>
          <a:lstStyle/>
          <a:p>
            <a:r>
              <a:rPr lang="en-GB" smtClean="0"/>
              <a:t>Andrew Wrenn - Education Consultant</a:t>
            </a:r>
            <a:endParaRPr lang="en-GB" dirty="0"/>
          </a:p>
        </p:txBody>
      </p:sp>
      <p:sp>
        <p:nvSpPr>
          <p:cNvPr id="7" name="Slide Number Placeholder 6"/>
          <p:cNvSpPr>
            <a:spLocks noGrp="1"/>
          </p:cNvSpPr>
          <p:nvPr>
            <p:ph type="sldNum" sz="quarter" idx="12"/>
          </p:nvPr>
        </p:nvSpPr>
        <p:spPr/>
        <p:txBody>
          <a:bodyPr/>
          <a:lstStyle/>
          <a:p>
            <a:fld id="{990864ED-F113-4D8B-A7DB-C0A4AEB56A19}" type="slidenum">
              <a:rPr lang="en-GB" smtClean="0"/>
              <a:t>‹#›</a:t>
            </a:fld>
            <a:endParaRPr lang="en-GB" dirty="0"/>
          </a:p>
        </p:txBody>
      </p:sp>
    </p:spTree>
    <p:extLst>
      <p:ext uri="{BB962C8B-B14F-4D97-AF65-F5344CB8AC3E}">
        <p14:creationId xmlns:p14="http://schemas.microsoft.com/office/powerpoint/2010/main" val="3776766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150B3-5333-4D32-96B2-46F84F05CCC7}" type="datetime1">
              <a:rPr lang="en-GB" smtClean="0"/>
              <a:t>28/10/2014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Andrew Wrenn - Education Consultant</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0864ED-F113-4D8B-A7DB-C0A4AEB56A19}" type="slidenum">
              <a:rPr lang="en-GB" smtClean="0"/>
              <a:t>‹#›</a:t>
            </a:fld>
            <a:endParaRPr lang="en-GB" dirty="0"/>
          </a:p>
        </p:txBody>
      </p:sp>
    </p:spTree>
    <p:extLst>
      <p:ext uri="{BB962C8B-B14F-4D97-AF65-F5344CB8AC3E}">
        <p14:creationId xmlns:p14="http://schemas.microsoft.com/office/powerpoint/2010/main" val="1699809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082551"/>
          </a:xfrm>
        </p:spPr>
        <p:txBody>
          <a:bodyPr>
            <a:noAutofit/>
          </a:bodyPr>
          <a:lstStyle/>
          <a:p>
            <a:r>
              <a:rPr lang="en-GB" sz="5400" b="1" dirty="0" smtClean="0"/>
              <a:t>How significant has Magna Carta seemed over time?</a:t>
            </a:r>
            <a:br>
              <a:rPr lang="en-GB" sz="5400" b="1" dirty="0" smtClean="0"/>
            </a:br>
            <a:r>
              <a:rPr lang="en-GB" sz="5400" b="1" dirty="0"/>
              <a:t/>
            </a:r>
            <a:br>
              <a:rPr lang="en-GB" sz="5400" b="1" dirty="0"/>
            </a:br>
            <a:r>
              <a:rPr lang="en-GB" sz="5400" b="1" dirty="0" smtClean="0"/>
              <a:t> </a:t>
            </a:r>
            <a:endParaRPr lang="en-GB" sz="5400" b="1" dirty="0"/>
          </a:p>
        </p:txBody>
      </p:sp>
      <p:sp>
        <p:nvSpPr>
          <p:cNvPr id="3" name="Subtitle 2"/>
          <p:cNvSpPr>
            <a:spLocks noGrp="1"/>
          </p:cNvSpPr>
          <p:nvPr>
            <p:ph type="subTitle" idx="1"/>
          </p:nvPr>
        </p:nvSpPr>
        <p:spPr/>
        <p:txBody>
          <a:bodyPr/>
          <a:lstStyle/>
          <a:p>
            <a:endParaRPr lang="en-GB" dirty="0"/>
          </a:p>
        </p:txBody>
      </p:sp>
      <p:pic>
        <p:nvPicPr>
          <p:cNvPr id="2050" name="Picture 2" descr="C:\Users\Owner\Documents\Andrew's Documents\Magna_Carta_(1297_version_with_seal,_owned_by_David_M_Rubenste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9" y="3164971"/>
            <a:ext cx="2664295" cy="4440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953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reign of King Edward II</a:t>
            </a:r>
            <a:endParaRPr lang="en-GB" dirty="0"/>
          </a:p>
        </p:txBody>
      </p:sp>
      <p:sp>
        <p:nvSpPr>
          <p:cNvPr id="3" name="Content Placeholder 2"/>
          <p:cNvSpPr>
            <a:spLocks noGrp="1"/>
          </p:cNvSpPr>
          <p:nvPr>
            <p:ph idx="1"/>
          </p:nvPr>
        </p:nvSpPr>
        <p:spPr/>
        <p:txBody>
          <a:bodyPr/>
          <a:lstStyle/>
          <a:p>
            <a:r>
              <a:rPr lang="en-GB" dirty="0" smtClean="0"/>
              <a:t>1311 Rebellious barons forced the king to agree to rule through a council of 21 barons called </a:t>
            </a:r>
            <a:r>
              <a:rPr lang="en-GB" dirty="0" smtClean="0"/>
              <a:t>Ordainers</a:t>
            </a:r>
            <a:r>
              <a:rPr lang="en-GB" dirty="0" smtClean="0"/>
              <a:t> (like the council of 1215). This did not last.</a:t>
            </a:r>
            <a:endParaRPr lang="en-GB" dirty="0"/>
          </a:p>
        </p:txBody>
      </p:sp>
      <p:pic>
        <p:nvPicPr>
          <p:cNvPr id="4" name="Picture 3" descr="Edward II - detail of tomb.jpg"/>
          <p:cNvPicPr/>
          <p:nvPr/>
        </p:nvPicPr>
        <p:blipFill>
          <a:blip r:embed="rId2">
            <a:extLst>
              <a:ext uri="{28A0092B-C50C-407E-A947-70E740481C1C}">
                <a14:useLocalDpi xmlns:a14="http://schemas.microsoft.com/office/drawing/2010/main" val="0"/>
              </a:ext>
            </a:extLst>
          </a:blip>
          <a:srcRect/>
          <a:stretch>
            <a:fillRect/>
          </a:stretch>
        </p:blipFill>
        <p:spPr bwMode="auto">
          <a:xfrm>
            <a:off x="3522027" y="4005064"/>
            <a:ext cx="3282221" cy="2160240"/>
          </a:xfrm>
          <a:prstGeom prst="rect">
            <a:avLst/>
          </a:prstGeom>
          <a:noFill/>
          <a:ln>
            <a:noFill/>
          </a:ln>
        </p:spPr>
      </p:pic>
      <p:sp>
        <p:nvSpPr>
          <p:cNvPr id="6" name="Footer Placeholder 5"/>
          <p:cNvSpPr>
            <a:spLocks noGrp="1"/>
          </p:cNvSpPr>
          <p:nvPr>
            <p:ph type="ftr" sz="quarter" idx="11"/>
          </p:nvPr>
        </p:nvSpPr>
        <p:spPr/>
        <p:txBody>
          <a:bodyPr/>
          <a:lstStyle/>
          <a:p>
            <a:r>
              <a:rPr lang="en-GB" smtClean="0"/>
              <a:t>Andrew Wrenn - Education Consultant</a:t>
            </a:r>
            <a:endParaRPr lang="en-GB" dirty="0"/>
          </a:p>
        </p:txBody>
      </p:sp>
    </p:spTree>
    <p:extLst>
      <p:ext uri="{BB962C8B-B14F-4D97-AF65-F5344CB8AC3E}">
        <p14:creationId xmlns:p14="http://schemas.microsoft.com/office/powerpoint/2010/main" val="1103916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reign of King Edward III</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1354 The sentence in Magna Carta that said “No freeman shall be seized or imprisoned, or have his property taken away or outlawed or exiled ….” was changed so that instead of freeman it read “</a:t>
            </a:r>
            <a:r>
              <a:rPr lang="en-GB" b="1" dirty="0" smtClean="0"/>
              <a:t>No man, of whatever estate or condition he be</a:t>
            </a:r>
            <a:r>
              <a:rPr lang="en-GB" dirty="0" smtClean="0"/>
              <a:t>”. This meant that this law now included any Englishman including peasants. From this time all Englishmen could be tried in court in front of a jury of twelve of their equals (e.g. a baron would be tried by a jury of barons).</a:t>
            </a:r>
            <a:endParaRPr lang="en-GB" dirty="0"/>
          </a:p>
        </p:txBody>
      </p:sp>
      <p:sp>
        <p:nvSpPr>
          <p:cNvPr id="5" name="Footer Placeholder 4"/>
          <p:cNvSpPr>
            <a:spLocks noGrp="1"/>
          </p:cNvSpPr>
          <p:nvPr>
            <p:ph type="ftr" sz="quarter" idx="11"/>
          </p:nvPr>
        </p:nvSpPr>
        <p:spPr/>
        <p:txBody>
          <a:bodyPr/>
          <a:lstStyle/>
          <a:p>
            <a:r>
              <a:rPr lang="en-GB" smtClean="0"/>
              <a:t>Andrew Wrenn - Education Consultant</a:t>
            </a:r>
            <a:endParaRPr lang="en-GB" dirty="0"/>
          </a:p>
        </p:txBody>
      </p:sp>
    </p:spTree>
    <p:extLst>
      <p:ext uri="{BB962C8B-B14F-4D97-AF65-F5344CB8AC3E}">
        <p14:creationId xmlns:p14="http://schemas.microsoft.com/office/powerpoint/2010/main" val="2368582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reign of King Richard II</a:t>
            </a:r>
            <a:endParaRPr lang="en-GB" dirty="0"/>
          </a:p>
        </p:txBody>
      </p:sp>
      <p:sp>
        <p:nvSpPr>
          <p:cNvPr id="3" name="Content Placeholder 2"/>
          <p:cNvSpPr>
            <a:spLocks noGrp="1"/>
          </p:cNvSpPr>
          <p:nvPr>
            <p:ph idx="1"/>
          </p:nvPr>
        </p:nvSpPr>
        <p:spPr/>
        <p:txBody>
          <a:bodyPr/>
          <a:lstStyle/>
          <a:p>
            <a:r>
              <a:rPr lang="en-GB" dirty="0" smtClean="0"/>
              <a:t>1387 Rebellious barons controlled the king through a council of barons called the Lords Appellant, like the council of 1215.The council did not last.  </a:t>
            </a:r>
            <a:endParaRPr lang="en-GB" dirty="0"/>
          </a:p>
        </p:txBody>
      </p:sp>
      <p:pic>
        <p:nvPicPr>
          <p:cNvPr id="4" name="Picture 3" descr="Richard II King of England.jpg"/>
          <p:cNvPicPr/>
          <p:nvPr/>
        </p:nvPicPr>
        <p:blipFill>
          <a:blip r:embed="rId2">
            <a:extLst>
              <a:ext uri="{28A0092B-C50C-407E-A947-70E740481C1C}">
                <a14:useLocalDpi xmlns:a14="http://schemas.microsoft.com/office/drawing/2010/main" val="0"/>
              </a:ext>
            </a:extLst>
          </a:blip>
          <a:srcRect/>
          <a:stretch>
            <a:fillRect/>
          </a:stretch>
        </p:blipFill>
        <p:spPr bwMode="auto">
          <a:xfrm>
            <a:off x="3522027" y="3356992"/>
            <a:ext cx="2099945" cy="3024336"/>
          </a:xfrm>
          <a:prstGeom prst="rect">
            <a:avLst/>
          </a:prstGeom>
          <a:noFill/>
          <a:ln>
            <a:noFill/>
          </a:ln>
        </p:spPr>
      </p:pic>
      <p:sp>
        <p:nvSpPr>
          <p:cNvPr id="6" name="Footer Placeholder 5"/>
          <p:cNvSpPr>
            <a:spLocks noGrp="1"/>
          </p:cNvSpPr>
          <p:nvPr>
            <p:ph type="ftr" sz="quarter" idx="11"/>
          </p:nvPr>
        </p:nvSpPr>
        <p:spPr/>
        <p:txBody>
          <a:bodyPr/>
          <a:lstStyle/>
          <a:p>
            <a:r>
              <a:rPr lang="en-GB" smtClean="0"/>
              <a:t>Andrew Wrenn - Education Consultant</a:t>
            </a:r>
            <a:endParaRPr lang="en-GB" dirty="0"/>
          </a:p>
        </p:txBody>
      </p:sp>
    </p:spTree>
    <p:extLst>
      <p:ext uri="{BB962C8B-B14F-4D97-AF65-F5344CB8AC3E}">
        <p14:creationId xmlns:p14="http://schemas.microsoft.com/office/powerpoint/2010/main" val="1647215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lstStyle/>
          <a:p>
            <a:r>
              <a:rPr lang="en-GB" dirty="0" smtClean="0"/>
              <a:t>The reign of King Henry VI</a:t>
            </a:r>
            <a:endParaRPr lang="en-GB" dirty="0"/>
          </a:p>
        </p:txBody>
      </p:sp>
      <p:sp>
        <p:nvSpPr>
          <p:cNvPr id="3" name="Content Placeholder 2"/>
          <p:cNvSpPr>
            <a:spLocks noGrp="1"/>
          </p:cNvSpPr>
          <p:nvPr>
            <p:ph idx="1"/>
          </p:nvPr>
        </p:nvSpPr>
        <p:spPr/>
        <p:txBody>
          <a:bodyPr/>
          <a:lstStyle/>
          <a:p>
            <a:r>
              <a:rPr lang="en-GB" dirty="0" smtClean="0"/>
              <a:t>1423 The government of the boy king issued Magna Carta again. In the early 15</a:t>
            </a:r>
            <a:r>
              <a:rPr lang="en-GB" baseline="30000" dirty="0" smtClean="0"/>
              <a:t>th</a:t>
            </a:r>
            <a:r>
              <a:rPr lang="en-GB" dirty="0" smtClean="0"/>
              <a:t> century it was issued many times.</a:t>
            </a:r>
            <a:endParaRPr lang="en-GB" dirty="0"/>
          </a:p>
        </p:txBody>
      </p:sp>
      <p:pic>
        <p:nvPicPr>
          <p:cNvPr id="4" name="Picture 3" descr="http://upload.wikimedia.org/wikipedia/commons/9/91/King_Henry_VI_from_NPG_(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2720181"/>
            <a:ext cx="3096344" cy="3888432"/>
          </a:xfrm>
          <a:prstGeom prst="rect">
            <a:avLst/>
          </a:prstGeom>
          <a:noFill/>
          <a:ln>
            <a:noFill/>
          </a:ln>
        </p:spPr>
      </p:pic>
      <p:sp>
        <p:nvSpPr>
          <p:cNvPr id="6" name="Footer Placeholder 5"/>
          <p:cNvSpPr>
            <a:spLocks noGrp="1"/>
          </p:cNvSpPr>
          <p:nvPr>
            <p:ph type="ftr" sz="quarter" idx="11"/>
          </p:nvPr>
        </p:nvSpPr>
        <p:spPr/>
        <p:txBody>
          <a:bodyPr/>
          <a:lstStyle/>
          <a:p>
            <a:r>
              <a:rPr lang="en-GB" smtClean="0"/>
              <a:t>Andrew Wrenn - Education Consultant</a:t>
            </a:r>
            <a:endParaRPr lang="en-GB" dirty="0"/>
          </a:p>
        </p:txBody>
      </p:sp>
    </p:spTree>
    <p:extLst>
      <p:ext uri="{BB962C8B-B14F-4D97-AF65-F5344CB8AC3E}">
        <p14:creationId xmlns:p14="http://schemas.microsoft.com/office/powerpoint/2010/main" val="1382579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reign of Henry VII</a:t>
            </a:r>
            <a:endParaRPr lang="en-GB" dirty="0"/>
          </a:p>
        </p:txBody>
      </p:sp>
      <p:sp>
        <p:nvSpPr>
          <p:cNvPr id="3" name="Content Placeholder 2"/>
          <p:cNvSpPr>
            <a:spLocks noGrp="1"/>
          </p:cNvSpPr>
          <p:nvPr>
            <p:ph idx="1"/>
          </p:nvPr>
        </p:nvSpPr>
        <p:spPr/>
        <p:txBody>
          <a:bodyPr/>
          <a:lstStyle/>
          <a:p>
            <a:r>
              <a:rPr lang="en-GB" dirty="0" smtClean="0"/>
              <a:t>By 1500 most English law books included the words of Magna Carta at the start however it wasn`t referred to by people as much as it had been before.</a:t>
            </a:r>
            <a:endParaRPr lang="en-GB" dirty="0"/>
          </a:p>
        </p:txBody>
      </p:sp>
      <p:pic>
        <p:nvPicPr>
          <p:cNvPr id="4" name="Picture 3" descr="http://upload.wikimedia.org/wikipedia/commons/e/e9/King_Henry_VI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3140968"/>
            <a:ext cx="2304256" cy="3528392"/>
          </a:xfrm>
          <a:prstGeom prst="rect">
            <a:avLst/>
          </a:prstGeom>
          <a:noFill/>
          <a:ln>
            <a:noFill/>
          </a:ln>
        </p:spPr>
      </p:pic>
      <p:sp>
        <p:nvSpPr>
          <p:cNvPr id="6" name="Footer Placeholder 5"/>
          <p:cNvSpPr>
            <a:spLocks noGrp="1"/>
          </p:cNvSpPr>
          <p:nvPr>
            <p:ph type="ftr" sz="quarter" idx="11"/>
          </p:nvPr>
        </p:nvSpPr>
        <p:spPr/>
        <p:txBody>
          <a:bodyPr/>
          <a:lstStyle/>
          <a:p>
            <a:r>
              <a:rPr lang="en-GB" smtClean="0"/>
              <a:t>Andrew Wrenn - Education Consultant</a:t>
            </a:r>
            <a:endParaRPr lang="en-GB" dirty="0"/>
          </a:p>
        </p:txBody>
      </p:sp>
    </p:spTree>
    <p:extLst>
      <p:ext uri="{BB962C8B-B14F-4D97-AF65-F5344CB8AC3E}">
        <p14:creationId xmlns:p14="http://schemas.microsoft.com/office/powerpoint/2010/main" val="1311547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reign of King Henry VIII</a:t>
            </a:r>
            <a:endParaRPr lang="en-GB" dirty="0"/>
          </a:p>
        </p:txBody>
      </p:sp>
      <p:sp>
        <p:nvSpPr>
          <p:cNvPr id="3" name="Content Placeholder 2"/>
          <p:cNvSpPr>
            <a:spLocks noGrp="1"/>
          </p:cNvSpPr>
          <p:nvPr>
            <p:ph idx="1"/>
          </p:nvPr>
        </p:nvSpPr>
        <p:spPr/>
        <p:txBody>
          <a:bodyPr/>
          <a:lstStyle/>
          <a:p>
            <a:r>
              <a:rPr lang="en-GB" dirty="0" smtClean="0"/>
              <a:t>1509-1547 A few people imprisoned or executed by Henry claimed the protection of Magna Carta but he ignored them. Magna Carta was still in law books but not referred to much.</a:t>
            </a:r>
            <a:endParaRPr lang="en-GB" dirty="0"/>
          </a:p>
        </p:txBody>
      </p:sp>
      <p:pic>
        <p:nvPicPr>
          <p:cNvPr id="4" name="Picture 3" descr="File:Workshop of Hans Holbein the Younger - Portrait of Henry VIII - Google Art Project.jpg"/>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573016"/>
            <a:ext cx="2160240" cy="3168352"/>
          </a:xfrm>
          <a:prstGeom prst="rect">
            <a:avLst/>
          </a:prstGeom>
          <a:noFill/>
          <a:ln>
            <a:noFill/>
          </a:ln>
        </p:spPr>
      </p:pic>
      <p:sp>
        <p:nvSpPr>
          <p:cNvPr id="6" name="Footer Placeholder 5"/>
          <p:cNvSpPr>
            <a:spLocks noGrp="1"/>
          </p:cNvSpPr>
          <p:nvPr>
            <p:ph type="ftr" sz="quarter" idx="11"/>
          </p:nvPr>
        </p:nvSpPr>
        <p:spPr/>
        <p:txBody>
          <a:bodyPr/>
          <a:lstStyle/>
          <a:p>
            <a:r>
              <a:rPr lang="en-GB" smtClean="0"/>
              <a:t>Andrew Wrenn - Education Consultant</a:t>
            </a:r>
            <a:endParaRPr lang="en-GB" dirty="0"/>
          </a:p>
        </p:txBody>
      </p:sp>
    </p:spTree>
    <p:extLst>
      <p:ext uri="{BB962C8B-B14F-4D97-AF65-F5344CB8AC3E}">
        <p14:creationId xmlns:p14="http://schemas.microsoft.com/office/powerpoint/2010/main" val="2017789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reign of Queen Elizabeth I</a:t>
            </a:r>
            <a:endParaRPr lang="en-GB" dirty="0"/>
          </a:p>
        </p:txBody>
      </p:sp>
      <p:sp>
        <p:nvSpPr>
          <p:cNvPr id="3" name="Content Placeholder 2"/>
          <p:cNvSpPr>
            <a:spLocks noGrp="1"/>
          </p:cNvSpPr>
          <p:nvPr>
            <p:ph idx="1"/>
          </p:nvPr>
        </p:nvSpPr>
        <p:spPr/>
        <p:txBody>
          <a:bodyPr/>
          <a:lstStyle/>
          <a:p>
            <a:r>
              <a:rPr lang="en-GB" dirty="0" smtClean="0"/>
              <a:t>1590s William Shakespeare wrote a play about King John. He did not even include Magna Carta.</a:t>
            </a:r>
            <a:endParaRPr lang="en-GB" dirty="0"/>
          </a:p>
        </p:txBody>
      </p:sp>
      <p:pic>
        <p:nvPicPr>
          <p:cNvPr id="4" name="Picture 3" descr="http://upload.wikimedia.org/wikipedia/commons/thumb/2/26/ShakespeareMonument_cropped.jpg/170px-ShakespeareMonument_cropped.jpg"/>
          <p:cNvPicPr/>
          <p:nvPr/>
        </p:nvPicPr>
        <p:blipFill>
          <a:blip r:embed="rId2">
            <a:extLst>
              <a:ext uri="{28A0092B-C50C-407E-A947-70E740481C1C}">
                <a14:useLocalDpi xmlns:a14="http://schemas.microsoft.com/office/drawing/2010/main" val="0"/>
              </a:ext>
            </a:extLst>
          </a:blip>
          <a:srcRect/>
          <a:stretch>
            <a:fillRect/>
          </a:stretch>
        </p:blipFill>
        <p:spPr bwMode="auto">
          <a:xfrm>
            <a:off x="3763010" y="2708920"/>
            <a:ext cx="1617980" cy="3744416"/>
          </a:xfrm>
          <a:prstGeom prst="rect">
            <a:avLst/>
          </a:prstGeom>
          <a:noFill/>
          <a:ln>
            <a:noFill/>
          </a:ln>
        </p:spPr>
      </p:pic>
      <p:sp>
        <p:nvSpPr>
          <p:cNvPr id="6" name="Footer Placeholder 5"/>
          <p:cNvSpPr>
            <a:spLocks noGrp="1"/>
          </p:cNvSpPr>
          <p:nvPr>
            <p:ph type="ftr" sz="quarter" idx="11"/>
          </p:nvPr>
        </p:nvSpPr>
        <p:spPr/>
        <p:txBody>
          <a:bodyPr/>
          <a:lstStyle/>
          <a:p>
            <a:r>
              <a:rPr lang="en-GB" smtClean="0"/>
              <a:t>Andrew Wrenn - Education Consultant</a:t>
            </a:r>
            <a:endParaRPr lang="en-GB" dirty="0"/>
          </a:p>
        </p:txBody>
      </p:sp>
    </p:spTree>
    <p:extLst>
      <p:ext uri="{BB962C8B-B14F-4D97-AF65-F5344CB8AC3E}">
        <p14:creationId xmlns:p14="http://schemas.microsoft.com/office/powerpoint/2010/main" val="2567720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395288" y="908050"/>
            <a:ext cx="8208962" cy="5257800"/>
          </a:xfrm>
        </p:spPr>
        <p:txBody>
          <a:bodyPr/>
          <a:lstStyle/>
          <a:p>
            <a:pPr>
              <a:lnSpc>
                <a:spcPct val="80000"/>
              </a:lnSpc>
            </a:pPr>
            <a:r>
              <a:rPr lang="en-GB" altLang="en-US" sz="2400" b="1" dirty="0"/>
              <a:t>Remarkable</a:t>
            </a:r>
            <a:r>
              <a:rPr lang="en-GB" altLang="en-US" sz="2400" dirty="0"/>
              <a:t> - the event was remarked on at the time or has been since.</a:t>
            </a:r>
          </a:p>
          <a:p>
            <a:pPr>
              <a:lnSpc>
                <a:spcPct val="80000"/>
              </a:lnSpc>
            </a:pPr>
            <a:endParaRPr lang="en-GB" altLang="en-US" sz="2400" dirty="0"/>
          </a:p>
          <a:p>
            <a:pPr>
              <a:lnSpc>
                <a:spcPct val="80000"/>
              </a:lnSpc>
            </a:pPr>
            <a:r>
              <a:rPr lang="en-GB" altLang="en-US" sz="2400" b="1" dirty="0"/>
              <a:t>Remembered</a:t>
            </a:r>
            <a:r>
              <a:rPr lang="en-GB" altLang="en-US" sz="2400" dirty="0"/>
              <a:t> - the event has been remembered as important at some stage in history to a group or groups of people.</a:t>
            </a:r>
          </a:p>
          <a:p>
            <a:pPr>
              <a:lnSpc>
                <a:spcPct val="80000"/>
              </a:lnSpc>
            </a:pPr>
            <a:endParaRPr lang="en-GB" altLang="en-US" sz="2400" dirty="0"/>
          </a:p>
          <a:p>
            <a:pPr>
              <a:lnSpc>
                <a:spcPct val="80000"/>
              </a:lnSpc>
            </a:pPr>
            <a:r>
              <a:rPr lang="en-GB" altLang="en-US" sz="2400" b="1" dirty="0"/>
              <a:t>Resulted in change</a:t>
            </a:r>
            <a:r>
              <a:rPr lang="en-GB" altLang="en-US" sz="2400" dirty="0"/>
              <a:t> - the event had consequences for the future.</a:t>
            </a:r>
          </a:p>
          <a:p>
            <a:pPr>
              <a:lnSpc>
                <a:spcPct val="80000"/>
              </a:lnSpc>
            </a:pPr>
            <a:endParaRPr lang="en-GB" altLang="en-US" sz="2400" dirty="0"/>
          </a:p>
          <a:p>
            <a:pPr>
              <a:lnSpc>
                <a:spcPct val="80000"/>
              </a:lnSpc>
            </a:pPr>
            <a:r>
              <a:rPr lang="en-GB" altLang="en-US" sz="2400" b="1" dirty="0"/>
              <a:t>Resonant</a:t>
            </a:r>
            <a:r>
              <a:rPr lang="en-GB" altLang="en-US" sz="2400" dirty="0"/>
              <a:t> - people still connect with or refer to the event in the present.</a:t>
            </a:r>
          </a:p>
          <a:p>
            <a:pPr>
              <a:lnSpc>
                <a:spcPct val="80000"/>
              </a:lnSpc>
              <a:buFontTx/>
              <a:buNone/>
            </a:pPr>
            <a:endParaRPr lang="en-GB" altLang="en-US" sz="2400" dirty="0"/>
          </a:p>
          <a:p>
            <a:pPr>
              <a:lnSpc>
                <a:spcPct val="80000"/>
              </a:lnSpc>
            </a:pPr>
            <a:r>
              <a:rPr lang="en-GB" altLang="en-US" sz="2400" b="1" dirty="0"/>
              <a:t>Revealing</a:t>
            </a:r>
            <a:r>
              <a:rPr lang="en-GB" altLang="en-US" sz="2400" dirty="0"/>
              <a:t> - the event tells you something about what it was like to live at that time.</a:t>
            </a:r>
            <a:endParaRPr lang="en-US" altLang="en-US" sz="2400" dirty="0"/>
          </a:p>
        </p:txBody>
      </p:sp>
      <p:sp>
        <p:nvSpPr>
          <p:cNvPr id="3" name="Footer Placeholder 2"/>
          <p:cNvSpPr>
            <a:spLocks noGrp="1"/>
          </p:cNvSpPr>
          <p:nvPr>
            <p:ph type="ftr" sz="quarter" idx="11"/>
          </p:nvPr>
        </p:nvSpPr>
        <p:spPr/>
        <p:txBody>
          <a:bodyPr/>
          <a:lstStyle/>
          <a:p>
            <a:r>
              <a:rPr lang="en-GB" smtClean="0"/>
              <a:t>Andrew Wrenn - Education Consultant</a:t>
            </a:r>
            <a:endParaRPr lang="en-GB" dirty="0"/>
          </a:p>
        </p:txBody>
      </p:sp>
    </p:spTree>
    <p:extLst>
      <p:ext uri="{BB962C8B-B14F-4D97-AF65-F5344CB8AC3E}">
        <p14:creationId xmlns:p14="http://schemas.microsoft.com/office/powerpoint/2010/main" val="3043886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026" name="Picture 2" descr="C:\Users\Owner\Documents\Andrew's Documents\massachussetts seal 177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529122"/>
            <a:ext cx="5953176" cy="5708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833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3645023"/>
            <a:ext cx="7772400" cy="1152129"/>
          </a:xfrm>
        </p:spPr>
        <p:txBody>
          <a:bodyPr>
            <a:normAutofit fontScale="90000"/>
          </a:bodyPr>
          <a:lstStyle/>
          <a:p>
            <a:r>
              <a:rPr lang="en-GB" dirty="0"/>
              <a:t/>
            </a:r>
            <a:br>
              <a:rPr lang="en-GB" dirty="0"/>
            </a:br>
            <a:r>
              <a:rPr lang="en-GB" dirty="0" smtClean="0"/>
              <a:t/>
            </a:r>
            <a:br>
              <a:rPr lang="en-GB" dirty="0" smtClean="0"/>
            </a:br>
            <a:r>
              <a:rPr lang="en-GB" dirty="0" smtClean="0"/>
              <a:t>Ense</a:t>
            </a:r>
            <a:r>
              <a:rPr lang="en-GB" dirty="0" smtClean="0"/>
              <a:t> petit </a:t>
            </a:r>
            <a:r>
              <a:rPr lang="en-GB" dirty="0" smtClean="0"/>
              <a:t>placidum</a:t>
            </a:r>
            <a:r>
              <a:rPr lang="en-GB" dirty="0" smtClean="0"/>
              <a:t> sub </a:t>
            </a:r>
            <a:r>
              <a:rPr lang="en-GB" dirty="0" smtClean="0"/>
              <a:t>libertate</a:t>
            </a:r>
            <a:r>
              <a:rPr lang="en-GB" dirty="0" smtClean="0"/>
              <a:t> </a:t>
            </a:r>
            <a:r>
              <a:rPr lang="en-GB" dirty="0" smtClean="0"/>
              <a:t>quietem</a:t>
            </a:r>
            <a:r>
              <a:rPr lang="en-GB" dirty="0" smtClean="0"/>
              <a:t>.</a:t>
            </a:r>
            <a:br>
              <a:rPr lang="en-GB" dirty="0" smtClean="0"/>
            </a:br>
            <a:r>
              <a:rPr lang="en-GB" i="1" dirty="0" smtClean="0"/>
              <a:t>By the sword we seek </a:t>
            </a:r>
            <a:r>
              <a:rPr lang="en-GB" i="1" dirty="0" smtClean="0"/>
              <a:t>peace, but </a:t>
            </a:r>
            <a:r>
              <a:rPr lang="en-GB" i="1" dirty="0" smtClean="0"/>
              <a:t>peace only under liberty</a:t>
            </a:r>
            <a:br>
              <a:rPr lang="en-GB" i="1" dirty="0" smtClean="0"/>
            </a:br>
            <a:endParaRPr lang="en-GB" i="1" dirty="0"/>
          </a:p>
        </p:txBody>
      </p:sp>
      <p:pic>
        <p:nvPicPr>
          <p:cNvPr id="1026" name="Picture 2" descr="C:\Users\Owner\Documents\Andrew's Documents\massachussetts seal 177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9502" y="476671"/>
            <a:ext cx="3242657" cy="280831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GB" smtClean="0"/>
              <a:t>Andrew Wrenn - Education Consultant</a:t>
            </a:r>
            <a:endParaRPr lang="en-GB" dirty="0"/>
          </a:p>
        </p:txBody>
      </p:sp>
    </p:spTree>
    <p:extLst>
      <p:ext uri="{BB962C8B-B14F-4D97-AF65-F5344CB8AC3E}">
        <p14:creationId xmlns:p14="http://schemas.microsoft.com/office/powerpoint/2010/main" val="2205412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074" name="Picture 2" descr="C:\Users\Owner\Documents\Andrew's Documents\Magna_Carta victorian imag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5777" y="373144"/>
            <a:ext cx="4408802" cy="61522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GB" smtClean="0"/>
              <a:t>Andrew Wrenn - Education Consultant</a:t>
            </a:r>
            <a:endParaRPr lang="en-GB" dirty="0"/>
          </a:p>
        </p:txBody>
      </p:sp>
    </p:spTree>
    <p:extLst>
      <p:ext uri="{BB962C8B-B14F-4D97-AF65-F5344CB8AC3E}">
        <p14:creationId xmlns:p14="http://schemas.microsoft.com/office/powerpoint/2010/main" val="282709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Quotations from Magna Carta</a:t>
            </a:r>
            <a:endParaRPr lang="en-GB" dirty="0"/>
          </a:p>
        </p:txBody>
      </p:sp>
      <p:sp>
        <p:nvSpPr>
          <p:cNvPr id="3" name="Content Placeholder 2"/>
          <p:cNvSpPr>
            <a:spLocks noGrp="1"/>
          </p:cNvSpPr>
          <p:nvPr>
            <p:ph idx="1"/>
          </p:nvPr>
        </p:nvSpPr>
        <p:spPr/>
        <p:txBody>
          <a:bodyPr>
            <a:normAutofit fontScale="92500"/>
          </a:bodyPr>
          <a:lstStyle/>
          <a:p>
            <a:r>
              <a:rPr lang="en-GB" dirty="0" smtClean="0"/>
              <a:t>….the English church shall be free and shall keep all its rights and its freedoms……..</a:t>
            </a:r>
          </a:p>
          <a:p>
            <a:r>
              <a:rPr lang="en-GB" dirty="0" smtClean="0"/>
              <a:t>…..No freeman shall be seized or imprisoned, or have his property taken away or outlawed or exiled….except by the lawful judgement of his equals…. (</a:t>
            </a:r>
            <a:r>
              <a:rPr lang="en-GB" i="1" dirty="0" smtClean="0"/>
              <a:t>his guilt or innocence would be decided by men who had the same rank as him) https://drstoney.wikispaces.com/file/view/Feudal.png/372341100/800x442/Feudal.png</a:t>
            </a:r>
            <a:endParaRPr lang="en-GB" i="1" dirty="0"/>
          </a:p>
        </p:txBody>
      </p:sp>
      <p:sp>
        <p:nvSpPr>
          <p:cNvPr id="5" name="Footer Placeholder 4"/>
          <p:cNvSpPr>
            <a:spLocks noGrp="1"/>
          </p:cNvSpPr>
          <p:nvPr>
            <p:ph type="ftr" sz="quarter" idx="11"/>
          </p:nvPr>
        </p:nvSpPr>
        <p:spPr/>
        <p:txBody>
          <a:bodyPr/>
          <a:lstStyle/>
          <a:p>
            <a:r>
              <a:rPr lang="en-GB" smtClean="0"/>
              <a:t>Andrew Wrenn - Education Consultant</a:t>
            </a:r>
            <a:endParaRPr lang="en-GB" dirty="0"/>
          </a:p>
        </p:txBody>
      </p:sp>
    </p:spTree>
    <p:extLst>
      <p:ext uri="{BB962C8B-B14F-4D97-AF65-F5344CB8AC3E}">
        <p14:creationId xmlns:p14="http://schemas.microsoft.com/office/powerpoint/2010/main" val="2345096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Quotations from Magna Carta</a:t>
            </a:r>
            <a:endParaRPr lang="en-GB" dirty="0"/>
          </a:p>
        </p:txBody>
      </p:sp>
      <p:sp>
        <p:nvSpPr>
          <p:cNvPr id="3" name="Content Placeholder 2"/>
          <p:cNvSpPr>
            <a:spLocks noGrp="1"/>
          </p:cNvSpPr>
          <p:nvPr>
            <p:ph idx="1"/>
          </p:nvPr>
        </p:nvSpPr>
        <p:spPr>
          <a:xfrm>
            <a:off x="395536" y="1844824"/>
            <a:ext cx="8229600" cy="4525963"/>
          </a:xfrm>
        </p:spPr>
        <p:txBody>
          <a:bodyPr>
            <a:normAutofit lnSpcReduction="10000"/>
          </a:bodyPr>
          <a:lstStyle/>
          <a:p>
            <a:r>
              <a:rPr lang="en-GB" dirty="0" smtClean="0"/>
              <a:t>…..All </a:t>
            </a:r>
            <a:r>
              <a:rPr lang="en-GB" dirty="0"/>
              <a:t>merchants may enter or leave England unharmed and without fear, and may stay or travel within it, by land or water, for purposes of trade, free from all illegal </a:t>
            </a:r>
            <a:r>
              <a:rPr lang="en-GB" dirty="0" smtClean="0"/>
              <a:t>exactions (</a:t>
            </a:r>
            <a:r>
              <a:rPr lang="en-GB" i="1" dirty="0" smtClean="0"/>
              <a:t>taxes or fines</a:t>
            </a:r>
            <a:r>
              <a:rPr lang="en-GB" dirty="0" smtClean="0"/>
              <a:t>)…</a:t>
            </a:r>
          </a:p>
          <a:p>
            <a:r>
              <a:rPr lang="en-GB" dirty="0" smtClean="0"/>
              <a:t>To no-one will we sell , to no-one deny or delay right and justice (</a:t>
            </a:r>
            <a:r>
              <a:rPr lang="en-GB" i="1" dirty="0" smtClean="0"/>
              <a:t>the king will not accept bribes to favour certain people in a dispute, nor will he try to delay or stop a court case</a:t>
            </a:r>
            <a:r>
              <a:rPr lang="en-GB" dirty="0" smtClean="0"/>
              <a:t>)    </a:t>
            </a:r>
            <a:endParaRPr lang="en-GB" dirty="0"/>
          </a:p>
        </p:txBody>
      </p:sp>
      <p:sp>
        <p:nvSpPr>
          <p:cNvPr id="5" name="Footer Placeholder 4"/>
          <p:cNvSpPr>
            <a:spLocks noGrp="1"/>
          </p:cNvSpPr>
          <p:nvPr>
            <p:ph type="ftr" sz="quarter" idx="11"/>
          </p:nvPr>
        </p:nvSpPr>
        <p:spPr/>
        <p:txBody>
          <a:bodyPr/>
          <a:lstStyle/>
          <a:p>
            <a:r>
              <a:rPr lang="en-GB" smtClean="0"/>
              <a:t>Andrew Wrenn - Education Consultant</a:t>
            </a:r>
            <a:endParaRPr lang="en-GB" dirty="0"/>
          </a:p>
        </p:txBody>
      </p:sp>
    </p:spTree>
    <p:extLst>
      <p:ext uri="{BB962C8B-B14F-4D97-AF65-F5344CB8AC3E}">
        <p14:creationId xmlns:p14="http://schemas.microsoft.com/office/powerpoint/2010/main" val="3362039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Quotations from Magna Carta</a:t>
            </a:r>
            <a:endParaRPr lang="en-GB" dirty="0"/>
          </a:p>
        </p:txBody>
      </p:sp>
      <p:sp>
        <p:nvSpPr>
          <p:cNvPr id="3" name="Content Placeholder 2"/>
          <p:cNvSpPr>
            <a:spLocks noGrp="1"/>
          </p:cNvSpPr>
          <p:nvPr>
            <p:ph idx="1"/>
          </p:nvPr>
        </p:nvSpPr>
        <p:spPr/>
        <p:txBody>
          <a:bodyPr/>
          <a:lstStyle/>
          <a:p>
            <a:r>
              <a:rPr lang="en-GB" dirty="0" smtClean="0"/>
              <a:t>…..the barons shall elect (</a:t>
            </a:r>
            <a:r>
              <a:rPr lang="en-GB" i="1" dirty="0" smtClean="0"/>
              <a:t>choose</a:t>
            </a:r>
            <a:r>
              <a:rPr lang="en-GB" dirty="0" smtClean="0"/>
              <a:t>) twenty-five of their number to keep….the peace and freedoms granted and confirmed to them by the charter………..</a:t>
            </a:r>
            <a:endParaRPr lang="en-GB" dirty="0"/>
          </a:p>
        </p:txBody>
      </p:sp>
      <p:sp>
        <p:nvSpPr>
          <p:cNvPr id="5" name="Footer Placeholder 4"/>
          <p:cNvSpPr>
            <a:spLocks noGrp="1"/>
          </p:cNvSpPr>
          <p:nvPr>
            <p:ph type="ftr" sz="quarter" idx="11"/>
          </p:nvPr>
        </p:nvSpPr>
        <p:spPr/>
        <p:txBody>
          <a:bodyPr/>
          <a:lstStyle/>
          <a:p>
            <a:r>
              <a:rPr lang="en-GB" smtClean="0"/>
              <a:t>Andrew Wrenn - Education Consultant</a:t>
            </a:r>
            <a:endParaRPr lang="en-GB" dirty="0"/>
          </a:p>
        </p:txBody>
      </p:sp>
    </p:spTree>
    <p:extLst>
      <p:ext uri="{BB962C8B-B14F-4D97-AF65-F5344CB8AC3E}">
        <p14:creationId xmlns:p14="http://schemas.microsoft.com/office/powerpoint/2010/main" val="2241791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reign of King Henry III</a:t>
            </a:r>
            <a:endParaRPr lang="en-GB" dirty="0"/>
          </a:p>
        </p:txBody>
      </p:sp>
      <p:sp>
        <p:nvSpPr>
          <p:cNvPr id="3" name="Content Placeholder 2"/>
          <p:cNvSpPr>
            <a:spLocks noGrp="1"/>
          </p:cNvSpPr>
          <p:nvPr>
            <p:ph idx="1"/>
          </p:nvPr>
        </p:nvSpPr>
        <p:spPr/>
        <p:txBody>
          <a:bodyPr/>
          <a:lstStyle/>
          <a:p>
            <a:r>
              <a:rPr lang="en-GB" dirty="0" smtClean="0"/>
              <a:t>1217 The government of the boy king reissued Magna Carta</a:t>
            </a:r>
          </a:p>
          <a:p>
            <a:r>
              <a:rPr lang="en-GB" dirty="0" smtClean="0"/>
              <a:t>1225 The King issued Magna Carta again</a:t>
            </a:r>
          </a:p>
          <a:p>
            <a:r>
              <a:rPr lang="en-GB" dirty="0" smtClean="0"/>
              <a:t>1258 A group of rebellious barons tried to control the king by setting up a council of barons like they did in 1215(the</a:t>
            </a:r>
          </a:p>
          <a:p>
            <a:pPr marL="0" indent="0">
              <a:buNone/>
            </a:pPr>
            <a:r>
              <a:rPr lang="en-GB" dirty="0" smtClean="0"/>
              <a:t>	council did not last)</a:t>
            </a:r>
            <a:endParaRPr lang="en-GB" dirty="0"/>
          </a:p>
        </p:txBody>
      </p:sp>
      <p:pic>
        <p:nvPicPr>
          <p:cNvPr id="4" name="Picture 3" descr="File:HenryIII.jpg"/>
          <p:cNvPicPr/>
          <p:nvPr/>
        </p:nvPicPr>
        <p:blipFill>
          <a:blip r:embed="rId2">
            <a:extLst>
              <a:ext uri="{28A0092B-C50C-407E-A947-70E740481C1C}">
                <a14:useLocalDpi xmlns:a14="http://schemas.microsoft.com/office/drawing/2010/main" val="0"/>
              </a:ext>
            </a:extLst>
          </a:blip>
          <a:srcRect/>
          <a:stretch>
            <a:fillRect/>
          </a:stretch>
        </p:blipFill>
        <p:spPr bwMode="auto">
          <a:xfrm>
            <a:off x="6157810" y="4365104"/>
            <a:ext cx="1944216" cy="2338875"/>
          </a:xfrm>
          <a:prstGeom prst="rect">
            <a:avLst/>
          </a:prstGeom>
          <a:noFill/>
          <a:ln>
            <a:noFill/>
          </a:ln>
        </p:spPr>
      </p:pic>
      <p:sp>
        <p:nvSpPr>
          <p:cNvPr id="6" name="Footer Placeholder 5"/>
          <p:cNvSpPr>
            <a:spLocks noGrp="1"/>
          </p:cNvSpPr>
          <p:nvPr>
            <p:ph type="ftr" sz="quarter" idx="11"/>
          </p:nvPr>
        </p:nvSpPr>
        <p:spPr/>
        <p:txBody>
          <a:bodyPr/>
          <a:lstStyle/>
          <a:p>
            <a:r>
              <a:rPr lang="en-GB" smtClean="0"/>
              <a:t>Andrew Wrenn - Education Consultant</a:t>
            </a:r>
            <a:endParaRPr lang="en-GB" dirty="0"/>
          </a:p>
        </p:txBody>
      </p:sp>
    </p:spTree>
    <p:extLst>
      <p:ext uri="{BB962C8B-B14F-4D97-AF65-F5344CB8AC3E}">
        <p14:creationId xmlns:p14="http://schemas.microsoft.com/office/powerpoint/2010/main" val="2602041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reign of King Edward I </a:t>
            </a:r>
            <a:endParaRPr lang="en-GB" dirty="0"/>
          </a:p>
        </p:txBody>
      </p:sp>
      <p:sp>
        <p:nvSpPr>
          <p:cNvPr id="3" name="Content Placeholder 2"/>
          <p:cNvSpPr>
            <a:spLocks noGrp="1"/>
          </p:cNvSpPr>
          <p:nvPr>
            <p:ph idx="1"/>
          </p:nvPr>
        </p:nvSpPr>
        <p:spPr/>
        <p:txBody>
          <a:bodyPr/>
          <a:lstStyle/>
          <a:p>
            <a:r>
              <a:rPr lang="en-GB" dirty="0" smtClean="0"/>
              <a:t>1297 Parliament (a great council of barons, churchmen, knights and freemen such as merchants) forced the king to agree that he would rule according to Magna Carta and that it would become and always remain law</a:t>
            </a:r>
          </a:p>
          <a:p>
            <a:r>
              <a:rPr lang="en-GB" dirty="0" smtClean="0"/>
              <a:t>1300 The king had to promise again that he would rule according to Magna Carta</a:t>
            </a:r>
            <a:endParaRPr lang="en-GB" dirty="0"/>
          </a:p>
        </p:txBody>
      </p:sp>
      <p:pic>
        <p:nvPicPr>
          <p:cNvPr id="4" name="Picture 3" descr="A man in half figure with short, curly hair and a hint of beard is facing left. He wears a coronet and holds a sceptre in his right hand. He has a blue robe over a red tunic, and his hands are covered by white, embroidered gloves. His left hand seems to be pointing left, to something outside the picture."/>
          <p:cNvPicPr/>
          <p:nvPr/>
        </p:nvPicPr>
        <p:blipFill>
          <a:blip r:embed="rId2">
            <a:extLst>
              <a:ext uri="{28A0092B-C50C-407E-A947-70E740481C1C}">
                <a14:useLocalDpi xmlns:a14="http://schemas.microsoft.com/office/drawing/2010/main" val="0"/>
              </a:ext>
            </a:extLst>
          </a:blip>
          <a:srcRect/>
          <a:stretch>
            <a:fillRect/>
          </a:stretch>
        </p:blipFill>
        <p:spPr bwMode="auto">
          <a:xfrm>
            <a:off x="7164288" y="4221087"/>
            <a:ext cx="1636529" cy="2448273"/>
          </a:xfrm>
          <a:prstGeom prst="rect">
            <a:avLst/>
          </a:prstGeom>
          <a:noFill/>
          <a:ln>
            <a:noFill/>
          </a:ln>
        </p:spPr>
      </p:pic>
      <p:sp>
        <p:nvSpPr>
          <p:cNvPr id="6" name="Footer Placeholder 5"/>
          <p:cNvSpPr>
            <a:spLocks noGrp="1"/>
          </p:cNvSpPr>
          <p:nvPr>
            <p:ph type="ftr" sz="quarter" idx="11"/>
          </p:nvPr>
        </p:nvSpPr>
        <p:spPr/>
        <p:txBody>
          <a:bodyPr/>
          <a:lstStyle/>
          <a:p>
            <a:r>
              <a:rPr lang="en-GB" smtClean="0"/>
              <a:t>Andrew Wrenn - Education Consultant</a:t>
            </a:r>
            <a:endParaRPr lang="en-GB" dirty="0"/>
          </a:p>
        </p:txBody>
      </p:sp>
    </p:spTree>
    <p:extLst>
      <p:ext uri="{BB962C8B-B14F-4D97-AF65-F5344CB8AC3E}">
        <p14:creationId xmlns:p14="http://schemas.microsoft.com/office/powerpoint/2010/main" val="3494486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1003</TotalTime>
  <Words>759</Words>
  <Application>Microsoft Office PowerPoint</Application>
  <PresentationFormat>On-screen Show (4:3)</PresentationFormat>
  <Paragraphs>57</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How significant has Magna Carta seemed over time?   </vt:lpstr>
      <vt:lpstr>PowerPoint Presentation</vt:lpstr>
      <vt:lpstr>  Ense petit placidum sub libertate quietem. By the sword we seek peace, but peace only under liberty </vt:lpstr>
      <vt:lpstr>PowerPoint Presentation</vt:lpstr>
      <vt:lpstr>Quotations from Magna Carta</vt:lpstr>
      <vt:lpstr>Quotations from Magna Carta</vt:lpstr>
      <vt:lpstr>Quotations from Magna Carta</vt:lpstr>
      <vt:lpstr>The reign of King Henry III</vt:lpstr>
      <vt:lpstr>The reign of King Edward I </vt:lpstr>
      <vt:lpstr>The reign of King Edward II</vt:lpstr>
      <vt:lpstr>The reign of King Edward III</vt:lpstr>
      <vt:lpstr>The reign of King Richard II</vt:lpstr>
      <vt:lpstr>The reign of King Henry VI</vt:lpstr>
      <vt:lpstr>The reign of Henry VII</vt:lpstr>
      <vt:lpstr>The reign of King Henry VIII</vt:lpstr>
      <vt:lpstr>The reign of Queen Elizabeth 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significant has Magna Carta seemed over time?</dc:title>
  <dc:creator>ADMIN</dc:creator>
  <cp:lastModifiedBy>Justin Fisher</cp:lastModifiedBy>
  <cp:revision>22</cp:revision>
  <dcterms:created xsi:type="dcterms:W3CDTF">2014-09-30T15:47:41Z</dcterms:created>
  <dcterms:modified xsi:type="dcterms:W3CDTF">2014-10-28T11:25:19Z</dcterms:modified>
</cp:coreProperties>
</file>