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5" r:id="rId8"/>
    <p:sldId id="269" r:id="rId9"/>
    <p:sldId id="270" r:id="rId10"/>
    <p:sldId id="268" r:id="rId11"/>
    <p:sldId id="262" r:id="rId12"/>
    <p:sldId id="263" r:id="rId13"/>
    <p:sldId id="264" r:id="rId14"/>
    <p:sldId id="271" r:id="rId15"/>
    <p:sldId id="272" r:id="rId16"/>
    <p:sldId id="273" r:id="rId17"/>
    <p:sldId id="275" r:id="rId18"/>
    <p:sldId id="276" r:id="rId19"/>
    <p:sldId id="274" r:id="rId20"/>
    <p:sldId id="277" r:id="rId21"/>
    <p:sldId id="278" r:id="rId22"/>
    <p:sldId id="279" r:id="rId23"/>
    <p:sldId id="282" r:id="rId24"/>
    <p:sldId id="280" r:id="rId25"/>
    <p:sldId id="283" r:id="rId26"/>
    <p:sldId id="281"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34" autoAdjust="0"/>
    <p:restoredTop sz="45471" autoAdjust="0"/>
  </p:normalViewPr>
  <p:slideViewPr>
    <p:cSldViewPr>
      <p:cViewPr>
        <p:scale>
          <a:sx n="100" d="100"/>
          <a:sy n="100" d="100"/>
        </p:scale>
        <p:origin x="-282" y="930"/>
      </p:cViewPr>
      <p:guideLst>
        <p:guide orient="horz" pos="2160"/>
        <p:guide pos="2880"/>
      </p:guideLst>
    </p:cSldViewPr>
  </p:slideViewPr>
  <p:outlineViewPr>
    <p:cViewPr>
      <p:scale>
        <a:sx n="33" d="100"/>
        <a:sy n="33" d="100"/>
      </p:scale>
      <p:origin x="0" y="12078"/>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D5494-0822-4F98-B34B-29E3DFC015F4}" type="datetimeFigureOut">
              <a:rPr lang="en-GB" smtClean="0"/>
              <a:pPr/>
              <a:t>09/12/2015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A17349-B1CF-4EED-9AC4-183BC7DC23F1}" type="slidenum">
              <a:rPr lang="en-GB" smtClean="0"/>
              <a:pPr/>
              <a:t>‹#›</a:t>
            </a:fld>
            <a:endParaRPr lang="en-GB"/>
          </a:p>
        </p:txBody>
      </p:sp>
    </p:spTree>
    <p:extLst>
      <p:ext uri="{BB962C8B-B14F-4D97-AF65-F5344CB8AC3E}">
        <p14:creationId xmlns="" xmlns:p14="http://schemas.microsoft.com/office/powerpoint/2010/main" val="2744105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A17349-B1CF-4EED-9AC4-183BC7DC23F1}" type="slidenum">
              <a:rPr lang="en-GB" smtClean="0"/>
              <a:pPr/>
              <a:t>2</a:t>
            </a:fld>
            <a:endParaRPr lang="en-GB" dirty="0"/>
          </a:p>
        </p:txBody>
      </p:sp>
    </p:spTree>
    <p:extLst>
      <p:ext uri="{BB962C8B-B14F-4D97-AF65-F5344CB8AC3E}">
        <p14:creationId xmlns="" xmlns:p14="http://schemas.microsoft.com/office/powerpoint/2010/main" val="34268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A17349-B1CF-4EED-9AC4-183BC7DC23F1}" type="slidenum">
              <a:rPr lang="en-GB" smtClean="0"/>
              <a:pPr/>
              <a:t>6</a:t>
            </a:fld>
            <a:endParaRPr lang="en-GB" dirty="0"/>
          </a:p>
        </p:txBody>
      </p:sp>
    </p:spTree>
    <p:extLst>
      <p:ext uri="{BB962C8B-B14F-4D97-AF65-F5344CB8AC3E}">
        <p14:creationId xmlns="" xmlns:p14="http://schemas.microsoft.com/office/powerpoint/2010/main" val="2533443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7251720-ACE2-4F38-9C06-7DD8D269D679}" type="datetimeFigureOut">
              <a:rPr lang="en-GB" smtClean="0"/>
              <a:pPr/>
              <a:t>09/12/2015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EC5C4D-F81C-4182-97D4-20BD71EC9E8A}" type="slidenum">
              <a:rPr lang="en-GB" smtClean="0"/>
              <a:pPr/>
              <a:t>‹#›</a:t>
            </a:fld>
            <a:endParaRPr lang="en-GB" dirty="0"/>
          </a:p>
        </p:txBody>
      </p:sp>
    </p:spTree>
    <p:extLst>
      <p:ext uri="{BB962C8B-B14F-4D97-AF65-F5344CB8AC3E}">
        <p14:creationId xmlns="" xmlns:p14="http://schemas.microsoft.com/office/powerpoint/2010/main" val="4248800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251720-ACE2-4F38-9C06-7DD8D269D679}" type="datetimeFigureOut">
              <a:rPr lang="en-GB" smtClean="0"/>
              <a:pPr/>
              <a:t>09/12/2015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EC5C4D-F81C-4182-97D4-20BD71EC9E8A}" type="slidenum">
              <a:rPr lang="en-GB" smtClean="0"/>
              <a:pPr/>
              <a:t>‹#›</a:t>
            </a:fld>
            <a:endParaRPr lang="en-GB" dirty="0"/>
          </a:p>
        </p:txBody>
      </p:sp>
    </p:spTree>
    <p:extLst>
      <p:ext uri="{BB962C8B-B14F-4D97-AF65-F5344CB8AC3E}">
        <p14:creationId xmlns="" xmlns:p14="http://schemas.microsoft.com/office/powerpoint/2010/main" val="153752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251720-ACE2-4F38-9C06-7DD8D269D679}" type="datetimeFigureOut">
              <a:rPr lang="en-GB" smtClean="0"/>
              <a:pPr/>
              <a:t>09/12/2015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EC5C4D-F81C-4182-97D4-20BD71EC9E8A}" type="slidenum">
              <a:rPr lang="en-GB" smtClean="0"/>
              <a:pPr/>
              <a:t>‹#›</a:t>
            </a:fld>
            <a:endParaRPr lang="en-GB" dirty="0"/>
          </a:p>
        </p:txBody>
      </p:sp>
    </p:spTree>
    <p:extLst>
      <p:ext uri="{BB962C8B-B14F-4D97-AF65-F5344CB8AC3E}">
        <p14:creationId xmlns="" xmlns:p14="http://schemas.microsoft.com/office/powerpoint/2010/main" val="2563712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251720-ACE2-4F38-9C06-7DD8D269D679}" type="datetimeFigureOut">
              <a:rPr lang="en-GB" smtClean="0"/>
              <a:pPr/>
              <a:t>09/12/2015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EC5C4D-F81C-4182-97D4-20BD71EC9E8A}" type="slidenum">
              <a:rPr lang="en-GB" smtClean="0"/>
              <a:pPr/>
              <a:t>‹#›</a:t>
            </a:fld>
            <a:endParaRPr lang="en-GB" dirty="0"/>
          </a:p>
        </p:txBody>
      </p:sp>
    </p:spTree>
    <p:extLst>
      <p:ext uri="{BB962C8B-B14F-4D97-AF65-F5344CB8AC3E}">
        <p14:creationId xmlns="" xmlns:p14="http://schemas.microsoft.com/office/powerpoint/2010/main" val="161345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251720-ACE2-4F38-9C06-7DD8D269D679}" type="datetimeFigureOut">
              <a:rPr lang="en-GB" smtClean="0"/>
              <a:pPr/>
              <a:t>09/12/2015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EC5C4D-F81C-4182-97D4-20BD71EC9E8A}" type="slidenum">
              <a:rPr lang="en-GB" smtClean="0"/>
              <a:pPr/>
              <a:t>‹#›</a:t>
            </a:fld>
            <a:endParaRPr lang="en-GB" dirty="0"/>
          </a:p>
        </p:txBody>
      </p:sp>
    </p:spTree>
    <p:extLst>
      <p:ext uri="{BB962C8B-B14F-4D97-AF65-F5344CB8AC3E}">
        <p14:creationId xmlns="" xmlns:p14="http://schemas.microsoft.com/office/powerpoint/2010/main" val="188487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251720-ACE2-4F38-9C06-7DD8D269D679}" type="datetimeFigureOut">
              <a:rPr lang="en-GB" smtClean="0"/>
              <a:pPr/>
              <a:t>09/12/2015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EC5C4D-F81C-4182-97D4-20BD71EC9E8A}" type="slidenum">
              <a:rPr lang="en-GB" smtClean="0"/>
              <a:pPr/>
              <a:t>‹#›</a:t>
            </a:fld>
            <a:endParaRPr lang="en-GB" dirty="0"/>
          </a:p>
        </p:txBody>
      </p:sp>
    </p:spTree>
    <p:extLst>
      <p:ext uri="{BB962C8B-B14F-4D97-AF65-F5344CB8AC3E}">
        <p14:creationId xmlns="" xmlns:p14="http://schemas.microsoft.com/office/powerpoint/2010/main" val="5251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7251720-ACE2-4F38-9C06-7DD8D269D679}" type="datetimeFigureOut">
              <a:rPr lang="en-GB" smtClean="0"/>
              <a:pPr/>
              <a:t>09/12/2015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EC5C4D-F81C-4182-97D4-20BD71EC9E8A}" type="slidenum">
              <a:rPr lang="en-GB" smtClean="0"/>
              <a:pPr/>
              <a:t>‹#›</a:t>
            </a:fld>
            <a:endParaRPr lang="en-GB" dirty="0"/>
          </a:p>
        </p:txBody>
      </p:sp>
    </p:spTree>
    <p:extLst>
      <p:ext uri="{BB962C8B-B14F-4D97-AF65-F5344CB8AC3E}">
        <p14:creationId xmlns="" xmlns:p14="http://schemas.microsoft.com/office/powerpoint/2010/main" val="306866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7251720-ACE2-4F38-9C06-7DD8D269D679}" type="datetimeFigureOut">
              <a:rPr lang="en-GB" smtClean="0"/>
              <a:pPr/>
              <a:t>09/12/2015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BEC5C4D-F81C-4182-97D4-20BD71EC9E8A}" type="slidenum">
              <a:rPr lang="en-GB" smtClean="0"/>
              <a:pPr/>
              <a:t>‹#›</a:t>
            </a:fld>
            <a:endParaRPr lang="en-GB" dirty="0"/>
          </a:p>
        </p:txBody>
      </p:sp>
    </p:spTree>
    <p:extLst>
      <p:ext uri="{BB962C8B-B14F-4D97-AF65-F5344CB8AC3E}">
        <p14:creationId xmlns="" xmlns:p14="http://schemas.microsoft.com/office/powerpoint/2010/main" val="140933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51720-ACE2-4F38-9C06-7DD8D269D679}" type="datetimeFigureOut">
              <a:rPr lang="en-GB" smtClean="0"/>
              <a:pPr/>
              <a:t>09/12/2015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BEC5C4D-F81C-4182-97D4-20BD71EC9E8A}" type="slidenum">
              <a:rPr lang="en-GB" smtClean="0"/>
              <a:pPr/>
              <a:t>‹#›</a:t>
            </a:fld>
            <a:endParaRPr lang="en-GB" dirty="0"/>
          </a:p>
        </p:txBody>
      </p:sp>
    </p:spTree>
    <p:extLst>
      <p:ext uri="{BB962C8B-B14F-4D97-AF65-F5344CB8AC3E}">
        <p14:creationId xmlns="" xmlns:p14="http://schemas.microsoft.com/office/powerpoint/2010/main" val="1430143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251720-ACE2-4F38-9C06-7DD8D269D679}" type="datetimeFigureOut">
              <a:rPr lang="en-GB" smtClean="0"/>
              <a:pPr/>
              <a:t>09/12/2015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EC5C4D-F81C-4182-97D4-20BD71EC9E8A}" type="slidenum">
              <a:rPr lang="en-GB" smtClean="0"/>
              <a:pPr/>
              <a:t>‹#›</a:t>
            </a:fld>
            <a:endParaRPr lang="en-GB" dirty="0"/>
          </a:p>
        </p:txBody>
      </p:sp>
    </p:spTree>
    <p:extLst>
      <p:ext uri="{BB962C8B-B14F-4D97-AF65-F5344CB8AC3E}">
        <p14:creationId xmlns="" xmlns:p14="http://schemas.microsoft.com/office/powerpoint/2010/main" val="28888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251720-ACE2-4F38-9C06-7DD8D269D679}" type="datetimeFigureOut">
              <a:rPr lang="en-GB" smtClean="0"/>
              <a:pPr/>
              <a:t>09/12/2015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EC5C4D-F81C-4182-97D4-20BD71EC9E8A}" type="slidenum">
              <a:rPr lang="en-GB" smtClean="0"/>
              <a:pPr/>
              <a:t>‹#›</a:t>
            </a:fld>
            <a:endParaRPr lang="en-GB" dirty="0"/>
          </a:p>
        </p:txBody>
      </p:sp>
    </p:spTree>
    <p:extLst>
      <p:ext uri="{BB962C8B-B14F-4D97-AF65-F5344CB8AC3E}">
        <p14:creationId xmlns="" xmlns:p14="http://schemas.microsoft.com/office/powerpoint/2010/main" val="85838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51720-ACE2-4F38-9C06-7DD8D269D679}" type="datetimeFigureOut">
              <a:rPr lang="en-GB" smtClean="0"/>
              <a:pPr/>
              <a:t>09/12/2015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C5C4D-F81C-4182-97D4-20BD71EC9E8A}" type="slidenum">
              <a:rPr lang="en-GB" smtClean="0"/>
              <a:pPr/>
              <a:t>‹#›</a:t>
            </a:fld>
            <a:endParaRPr lang="en-GB" dirty="0"/>
          </a:p>
        </p:txBody>
      </p:sp>
    </p:spTree>
    <p:extLst>
      <p:ext uri="{BB962C8B-B14F-4D97-AF65-F5344CB8AC3E}">
        <p14:creationId xmlns="" xmlns:p14="http://schemas.microsoft.com/office/powerpoint/2010/main" val="1326341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4725144"/>
            <a:ext cx="5486400" cy="642194"/>
          </a:xfrm>
        </p:spPr>
        <p:txBody>
          <a:bodyPr>
            <a:normAutofit fontScale="90000"/>
          </a:bodyPr>
          <a:lstStyle/>
          <a:p>
            <a:pPr algn="ctr"/>
            <a:r>
              <a:rPr lang="en-GB" dirty="0" smtClean="0"/>
              <a:t>John </a:t>
            </a:r>
            <a:r>
              <a:rPr lang="en-GB" dirty="0" smtClean="0"/>
              <a:t>Freeman</a:t>
            </a:r>
            <a:br>
              <a:rPr lang="en-GB" dirty="0" smtClean="0"/>
            </a:br>
            <a:r>
              <a:rPr lang="en-GB" dirty="0" smtClean="0"/>
              <a:t>Lewes February 2015</a:t>
            </a:r>
            <a:endParaRPr lang="en-GB" dirty="0"/>
          </a:p>
        </p:txBody>
      </p:sp>
      <p:pic>
        <p:nvPicPr>
          <p:cNvPr id="7" name="Picture Placeholder 6"/>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31" b="31"/>
          <a:stretch>
            <a:fillRect/>
          </a:stretch>
        </p:blipFill>
        <p:spPr>
          <a:xfrm>
            <a:off x="1763688" y="404664"/>
            <a:ext cx="5486400" cy="4114800"/>
          </a:xfrm>
        </p:spPr>
      </p:pic>
      <p:sp>
        <p:nvSpPr>
          <p:cNvPr id="6" name="Text Placeholder 5"/>
          <p:cNvSpPr>
            <a:spLocks noGrp="1"/>
          </p:cNvSpPr>
          <p:nvPr>
            <p:ph type="body" sz="half" idx="2"/>
          </p:nvPr>
        </p:nvSpPr>
        <p:spPr/>
        <p:txBody>
          <a:bodyPr>
            <a:normAutofit/>
          </a:bodyPr>
          <a:lstStyle/>
          <a:p>
            <a:pPr algn="ctr"/>
            <a:r>
              <a:rPr lang="en-GB" sz="3200" dirty="0" smtClean="0"/>
              <a:t>-</a:t>
            </a:r>
            <a:r>
              <a:rPr lang="en-GB" sz="4400" dirty="0" smtClean="0"/>
              <a:t>the Juicy Bits</a:t>
            </a:r>
            <a:endParaRPr lang="en-GB" sz="4400" dirty="0"/>
          </a:p>
        </p:txBody>
      </p:sp>
    </p:spTree>
    <p:extLst>
      <p:ext uri="{BB962C8B-B14F-4D97-AF65-F5344CB8AC3E}">
        <p14:creationId xmlns="" xmlns:p14="http://schemas.microsoft.com/office/powerpoint/2010/main" val="2435713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Magna Carta</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329294" y="1600200"/>
            <a:ext cx="2485411" cy="4525963"/>
          </a:xfrm>
        </p:spPr>
      </p:pic>
    </p:spTree>
    <p:extLst>
      <p:ext uri="{BB962C8B-B14F-4D97-AF65-F5344CB8AC3E}">
        <p14:creationId xmlns="" xmlns:p14="http://schemas.microsoft.com/office/powerpoint/2010/main" val="2383558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Runnymede</a:t>
            </a:r>
            <a:endParaRPr lang="en-GB" dirty="0"/>
          </a:p>
        </p:txBody>
      </p:sp>
      <p:pic>
        <p:nvPicPr>
          <p:cNvPr id="7" name="Picture Placeholder 6"/>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l="5417" r="5417"/>
          <a:stretch>
            <a:fillRect/>
          </a:stretch>
        </p:blipFill>
        <p:spPr/>
      </p:pic>
      <p:sp>
        <p:nvSpPr>
          <p:cNvPr id="6" name="Text Placeholder 5"/>
          <p:cNvSpPr>
            <a:spLocks noGrp="1"/>
          </p:cNvSpPr>
          <p:nvPr>
            <p:ph type="body" sz="half" idx="2"/>
          </p:nvPr>
        </p:nvSpPr>
        <p:spPr/>
        <p:txBody>
          <a:bodyPr>
            <a:noAutofit/>
          </a:bodyPr>
          <a:lstStyle/>
          <a:p>
            <a:pPr algn="ctr"/>
            <a:r>
              <a:rPr lang="en-GB" sz="2800" dirty="0" smtClean="0"/>
              <a:t>Q: Why was the Magna Carta negotiated at Runnymede?</a:t>
            </a:r>
            <a:endParaRPr lang="en-GB" sz="2800" dirty="0"/>
          </a:p>
        </p:txBody>
      </p:sp>
    </p:spTree>
    <p:extLst>
      <p:ext uri="{BB962C8B-B14F-4D97-AF65-F5344CB8AC3E}">
        <p14:creationId xmlns="" xmlns:p14="http://schemas.microsoft.com/office/powerpoint/2010/main" val="1473320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Content Placeholder 5"/>
          <p:cNvSpPr>
            <a:spLocks noGrp="1"/>
          </p:cNvSpPr>
          <p:nvPr>
            <p:ph idx="1"/>
          </p:nvPr>
        </p:nvSpPr>
        <p:spPr/>
        <p:txBody>
          <a:bodyPr/>
          <a:lstStyle/>
          <a:p>
            <a:pPr marL="514350" indent="-514350">
              <a:buFont typeface="+mj-lt"/>
              <a:buAutoNum type="arabicPeriod"/>
            </a:pPr>
            <a:r>
              <a:rPr lang="en-GB" dirty="0" smtClean="0"/>
              <a:t>It was convenient to the M 25</a:t>
            </a:r>
          </a:p>
          <a:p>
            <a:pPr marL="514350" indent="-514350">
              <a:buFont typeface="+mj-lt"/>
              <a:buAutoNum type="arabicPeriod"/>
            </a:pPr>
            <a:r>
              <a:rPr lang="en-GB" dirty="0" smtClean="0"/>
              <a:t>King John owned the land</a:t>
            </a:r>
          </a:p>
          <a:p>
            <a:pPr marL="514350" indent="-514350">
              <a:buFont typeface="+mj-lt"/>
              <a:buAutoNum type="arabicPeriod"/>
            </a:pPr>
            <a:r>
              <a:rPr lang="en-GB" dirty="0" smtClean="0"/>
              <a:t>Convenient meeting place for King John and the Barons</a:t>
            </a:r>
          </a:p>
          <a:p>
            <a:pPr marL="514350" indent="-514350">
              <a:buFont typeface="+mj-lt"/>
              <a:buAutoNum type="arabicPeriod"/>
            </a:pPr>
            <a:r>
              <a:rPr lang="en-GB" dirty="0" smtClean="0"/>
              <a:t>It was unsuitable for any fighting to take place</a:t>
            </a:r>
            <a:endParaRPr lang="en-GB" dirty="0"/>
          </a:p>
        </p:txBody>
      </p:sp>
    </p:spTree>
    <p:extLst>
      <p:ext uri="{BB962C8B-B14F-4D97-AF65-F5344CB8AC3E}">
        <p14:creationId xmlns="" xmlns:p14="http://schemas.microsoft.com/office/powerpoint/2010/main" val="3659695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38338"/>
          </a:xfrm>
        </p:spPr>
        <p:txBody>
          <a:bodyPr>
            <a:normAutofit fontScale="90000"/>
          </a:bodyPr>
          <a:lstStyle/>
          <a:p>
            <a:pPr algn="l"/>
            <a:r>
              <a:rPr lang="en-GB" dirty="0" smtClean="0"/>
              <a:t>Answers:  3.-King John was at Windsor (went home each night) and the Barons were at Staines</a:t>
            </a:r>
            <a:br>
              <a:rPr lang="en-GB" dirty="0" smtClean="0"/>
            </a:br>
            <a:r>
              <a:rPr lang="en-GB" dirty="0"/>
              <a:t> </a:t>
            </a:r>
            <a:r>
              <a:rPr lang="en-GB" dirty="0" smtClean="0"/>
              <a:t>      4.- The land was boggy and deliberately chosen by the Barons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604576" y="3429000"/>
            <a:ext cx="3983994" cy="2664296"/>
          </a:xfrm>
        </p:spPr>
      </p:pic>
    </p:spTree>
    <p:extLst>
      <p:ext uri="{BB962C8B-B14F-4D97-AF65-F5344CB8AC3E}">
        <p14:creationId xmlns="" xmlns:p14="http://schemas.microsoft.com/office/powerpoint/2010/main" val="1922956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 King John  agreed to Magna </a:t>
            </a:r>
            <a:r>
              <a:rPr lang="en-GB" dirty="0" err="1" smtClean="0"/>
              <a:t>Carta</a:t>
            </a:r>
            <a:r>
              <a:rPr lang="en-GB" dirty="0" smtClean="0"/>
              <a:t> because</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He could see no alternative</a:t>
            </a:r>
          </a:p>
          <a:p>
            <a:pPr marL="514350" indent="-514350">
              <a:buFont typeface="+mj-lt"/>
              <a:buAutoNum type="arabicPeriod"/>
            </a:pPr>
            <a:r>
              <a:rPr lang="en-GB" dirty="0" smtClean="0"/>
              <a:t>He believed in democracy</a:t>
            </a:r>
          </a:p>
          <a:p>
            <a:pPr marL="514350" indent="-514350">
              <a:buFont typeface="+mj-lt"/>
              <a:buAutoNum type="arabicPeriod"/>
            </a:pPr>
            <a:r>
              <a:rPr lang="en-GB" dirty="0" smtClean="0"/>
              <a:t>He believed the Pope would annul it</a:t>
            </a:r>
          </a:p>
          <a:p>
            <a:pPr marL="514350" indent="-514350">
              <a:buFont typeface="+mj-lt"/>
              <a:buAutoNum type="arabicPeriod"/>
            </a:pPr>
            <a:r>
              <a:rPr lang="en-GB" dirty="0" smtClean="0"/>
              <a:t>He believed the Barons would not have the will to implement it</a:t>
            </a:r>
            <a:endParaRPr lang="en-GB" dirty="0"/>
          </a:p>
        </p:txBody>
      </p:sp>
      <p:pic>
        <p:nvPicPr>
          <p:cNvPr id="1028" name="Picture 4" descr="John sealing the Magna Carta by Frank Wood, 192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99792" y="4498614"/>
            <a:ext cx="3384375" cy="21125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31100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fontScale="90000"/>
          </a:bodyPr>
          <a:lstStyle/>
          <a:p>
            <a:pPr algn="l"/>
            <a:r>
              <a:rPr lang="en-GB" sz="3200" dirty="0" smtClean="0"/>
              <a:t>A: 1 -No King  had allowed the power of the King to be limited by a written document. He had to do it because the Barons had  a power base including  London.</a:t>
            </a:r>
            <a:endParaRPr lang="en-GB" sz="3200" dirty="0"/>
          </a:p>
        </p:txBody>
      </p:sp>
      <p:sp>
        <p:nvSpPr>
          <p:cNvPr id="3" name="Content Placeholder 2"/>
          <p:cNvSpPr>
            <a:spLocks noGrp="1"/>
          </p:cNvSpPr>
          <p:nvPr>
            <p:ph idx="1"/>
          </p:nvPr>
        </p:nvSpPr>
        <p:spPr>
          <a:xfrm>
            <a:off x="457200" y="2204864"/>
            <a:ext cx="8229600" cy="3921299"/>
          </a:xfrm>
        </p:spPr>
        <p:txBody>
          <a:bodyPr>
            <a:normAutofit fontScale="92500" lnSpcReduction="20000"/>
          </a:bodyPr>
          <a:lstStyle/>
          <a:p>
            <a:pPr marL="0" indent="0">
              <a:buNone/>
            </a:pPr>
            <a:endParaRPr lang="en-GB" dirty="0" smtClean="0"/>
          </a:p>
          <a:p>
            <a:pPr marL="0" indent="0">
              <a:buNone/>
            </a:pPr>
            <a:r>
              <a:rPr lang="en-GB" dirty="0" smtClean="0"/>
              <a:t>3 -He believed the Pope would never agree to such restrictions on his authority.</a:t>
            </a:r>
          </a:p>
          <a:p>
            <a:pPr marL="0" indent="0">
              <a:buNone/>
            </a:pPr>
            <a:r>
              <a:rPr lang="en-GB" dirty="0" smtClean="0"/>
              <a:t>John wrote to the Pope ( Innocent111)  in July seeking annulment and the Pope issued a Papal Bull (a legal document) declaring it null and void-dated 24</a:t>
            </a:r>
            <a:r>
              <a:rPr lang="en-GB" baseline="30000" dirty="0" smtClean="0"/>
              <a:t>th</a:t>
            </a:r>
            <a:r>
              <a:rPr lang="en-GB" dirty="0" smtClean="0"/>
              <a:t> August  1215  but arrived in England at the end of September. Therefore Magna </a:t>
            </a:r>
            <a:r>
              <a:rPr lang="en-GB" dirty="0" err="1" smtClean="0"/>
              <a:t>Carta</a:t>
            </a:r>
            <a:r>
              <a:rPr lang="en-GB" dirty="0" smtClean="0"/>
              <a:t> legally  lasted only 10 weeks.</a:t>
            </a:r>
            <a:endParaRPr lang="en-GB" dirty="0"/>
          </a:p>
        </p:txBody>
      </p:sp>
    </p:spTree>
    <p:extLst>
      <p:ext uri="{BB962C8B-B14F-4D97-AF65-F5344CB8AC3E}">
        <p14:creationId xmlns="" xmlns:p14="http://schemas.microsoft.com/office/powerpoint/2010/main" val="1612817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Q: Which member of Lewes Castle Rotary is mentioned in Clause 39?</a:t>
            </a:r>
            <a:endParaRPr lang="en-GB" sz="3200"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The Secretary ( representing Scotsmen)</a:t>
            </a:r>
          </a:p>
          <a:p>
            <a:pPr marL="514350" indent="-514350">
              <a:buFont typeface="+mj-lt"/>
              <a:buAutoNum type="arabicPeriod"/>
            </a:pPr>
            <a:r>
              <a:rPr lang="en-GB" dirty="0" smtClean="0"/>
              <a:t>The President ( representing Scholars)</a:t>
            </a:r>
          </a:p>
          <a:p>
            <a:pPr marL="514350" indent="-514350">
              <a:buFont typeface="+mj-lt"/>
              <a:buAutoNum type="arabicPeriod"/>
            </a:pPr>
            <a:r>
              <a:rPr lang="en-GB" dirty="0" smtClean="0"/>
              <a:t>Past President ( representing Northerners)</a:t>
            </a:r>
          </a:p>
          <a:p>
            <a:pPr marL="514350" indent="-514350">
              <a:buFont typeface="+mj-lt"/>
              <a:buAutoNum type="arabicPeriod"/>
            </a:pPr>
            <a:r>
              <a:rPr lang="en-GB" dirty="0" smtClean="0"/>
              <a:t>President Elect ( representing humble people)</a:t>
            </a:r>
            <a:endParaRPr lang="en-GB" dirty="0"/>
          </a:p>
        </p:txBody>
      </p:sp>
    </p:spTree>
    <p:extLst>
      <p:ext uri="{BB962C8B-B14F-4D97-AF65-F5344CB8AC3E}">
        <p14:creationId xmlns="" xmlns:p14="http://schemas.microsoft.com/office/powerpoint/2010/main" val="2793120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Answer: Clause 39</a:t>
            </a:r>
            <a:endParaRPr lang="en-GB" sz="3200" dirty="0"/>
          </a:p>
        </p:txBody>
      </p:sp>
      <p:sp>
        <p:nvSpPr>
          <p:cNvPr id="3" name="Content Placeholder 2"/>
          <p:cNvSpPr>
            <a:spLocks noGrp="1"/>
          </p:cNvSpPr>
          <p:nvPr>
            <p:ph idx="1"/>
          </p:nvPr>
        </p:nvSpPr>
        <p:spPr/>
        <p:txBody>
          <a:bodyPr/>
          <a:lstStyle/>
          <a:p>
            <a:pPr marL="0" indent="0" algn="just">
              <a:buNone/>
            </a:pPr>
            <a:r>
              <a:rPr lang="en-GB" dirty="0" smtClean="0"/>
              <a:t>4.-No free man shall be seized or imprisoned, or stripped of his rights or possessions, or outlawed or </a:t>
            </a:r>
            <a:r>
              <a:rPr lang="en-GB" dirty="0" err="1" smtClean="0"/>
              <a:t>exciled</a:t>
            </a:r>
            <a:r>
              <a:rPr lang="en-GB" dirty="0" smtClean="0"/>
              <a:t>, or deprived of his standing in any other way, nor will we proceed with force against him, or send others to do so, except by lawful judgement of his equals or by the law of the land.</a:t>
            </a:r>
            <a:endParaRPr lang="en-GB" dirty="0"/>
          </a:p>
        </p:txBody>
      </p:sp>
    </p:spTree>
    <p:extLst>
      <p:ext uri="{BB962C8B-B14F-4D97-AF65-F5344CB8AC3E}">
        <p14:creationId xmlns="" xmlns:p14="http://schemas.microsoft.com/office/powerpoint/2010/main" val="2407504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Q: How many times does the word “woman” appear in the words of the Magna </a:t>
            </a:r>
            <a:r>
              <a:rPr lang="en-GB" sz="3200" dirty="0" err="1" smtClean="0"/>
              <a:t>Carta</a:t>
            </a:r>
            <a:r>
              <a:rPr lang="en-GB" sz="3200" dirty="0" smtClean="0"/>
              <a:t>?</a:t>
            </a:r>
            <a:br>
              <a:rPr lang="en-GB" sz="3200" dirty="0" smtClean="0"/>
            </a:br>
            <a:endParaRPr lang="en-GB" sz="3200" dirty="0"/>
          </a:p>
        </p:txBody>
      </p:sp>
      <p:sp>
        <p:nvSpPr>
          <p:cNvPr id="3" name="Content Placeholder 2"/>
          <p:cNvSpPr>
            <a:spLocks noGrp="1"/>
          </p:cNvSpPr>
          <p:nvPr>
            <p:ph idx="1"/>
          </p:nvPr>
        </p:nvSpPr>
        <p:spPr>
          <a:xfrm>
            <a:off x="457200" y="1412776"/>
            <a:ext cx="8229600" cy="4713387"/>
          </a:xfrm>
        </p:spPr>
        <p:txBody>
          <a:bodyPr/>
          <a:lstStyle/>
          <a:p>
            <a:pPr marL="514350" indent="-514350">
              <a:buFont typeface="+mj-lt"/>
              <a:buAutoNum type="arabicPeriod"/>
            </a:pPr>
            <a:r>
              <a:rPr lang="en-GB" dirty="0" smtClean="0"/>
              <a:t>Loads</a:t>
            </a:r>
          </a:p>
          <a:p>
            <a:pPr marL="514350" indent="-514350">
              <a:buFont typeface="+mj-lt"/>
              <a:buAutoNum type="arabicPeriod"/>
            </a:pPr>
            <a:r>
              <a:rPr lang="en-GB" dirty="0" smtClean="0"/>
              <a:t>Not at all</a:t>
            </a:r>
          </a:p>
          <a:p>
            <a:pPr marL="514350" indent="-514350">
              <a:buFont typeface="+mj-lt"/>
              <a:buAutoNum type="arabicPeriod"/>
            </a:pPr>
            <a:r>
              <a:rPr lang="en-GB" dirty="0" smtClean="0"/>
              <a:t>Once</a:t>
            </a:r>
          </a:p>
          <a:p>
            <a:pPr marL="514350" indent="-514350">
              <a:buFont typeface="+mj-lt"/>
              <a:buAutoNum type="arabicPeriod"/>
            </a:pPr>
            <a:r>
              <a:rPr lang="en-GB" dirty="0" smtClean="0"/>
              <a:t>Twice</a:t>
            </a:r>
          </a:p>
          <a:p>
            <a:pPr marL="514350" indent="-514350">
              <a:buFont typeface="+mj-lt"/>
              <a:buAutoNum type="arabicPeriod"/>
            </a:pPr>
            <a:endParaRPr lang="en-GB" dirty="0" smtClean="0"/>
          </a:p>
        </p:txBody>
      </p:sp>
      <p:pic>
        <p:nvPicPr>
          <p:cNvPr id="1026" name="Picture 2" descr="C:\Users\lfreeman\Documents\Magna carta\medwomenatwork6[1].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31839" y="3501008"/>
            <a:ext cx="2105025" cy="2743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89406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Answer: 3.-Clause 54</a:t>
            </a:r>
            <a:endParaRPr lang="en-GB" sz="3200" dirty="0"/>
          </a:p>
        </p:txBody>
      </p:sp>
      <p:sp>
        <p:nvSpPr>
          <p:cNvPr id="3" name="Content Placeholder 2"/>
          <p:cNvSpPr>
            <a:spLocks noGrp="1"/>
          </p:cNvSpPr>
          <p:nvPr>
            <p:ph idx="1"/>
          </p:nvPr>
        </p:nvSpPr>
        <p:spPr/>
        <p:txBody>
          <a:bodyPr/>
          <a:lstStyle/>
          <a:p>
            <a:pPr marL="0" indent="0">
              <a:buNone/>
            </a:pPr>
            <a:r>
              <a:rPr lang="en-GB" dirty="0" smtClean="0"/>
              <a:t>3- No one shall be arrested or imprisoned on the appeal of a woman for the death of any person except her husband.</a:t>
            </a:r>
          </a:p>
          <a:p>
            <a:pPr marL="0" indent="0">
              <a:buNone/>
            </a:pPr>
            <a:endParaRPr lang="en-GB" dirty="0" smtClean="0"/>
          </a:p>
          <a:p>
            <a:r>
              <a:rPr lang="en-GB" dirty="0" smtClean="0"/>
              <a:t>The roles of “the wife” are referred to in Clauses 7,8,11,15</a:t>
            </a:r>
          </a:p>
          <a:p>
            <a:pPr marL="0" indent="0">
              <a:buNone/>
            </a:pPr>
            <a:endParaRPr lang="en-GB" dirty="0"/>
          </a:p>
        </p:txBody>
      </p:sp>
    </p:spTree>
    <p:extLst>
      <p:ext uri="{BB962C8B-B14F-4D97-AF65-F5344CB8AC3E}">
        <p14:creationId xmlns="" xmlns:p14="http://schemas.microsoft.com/office/powerpoint/2010/main" val="16650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4800600"/>
            <a:ext cx="5486400" cy="212576"/>
          </a:xfrm>
        </p:spPr>
        <p:txBody>
          <a:bodyPr>
            <a:normAutofit fontScale="90000"/>
          </a:bodyPr>
          <a:lstStyle/>
          <a:p>
            <a:endParaRPr lang="en-GB" dirty="0"/>
          </a:p>
        </p:txBody>
      </p:sp>
      <p:sp>
        <p:nvSpPr>
          <p:cNvPr id="6" name="Text Placeholder 5"/>
          <p:cNvSpPr>
            <a:spLocks noGrp="1"/>
          </p:cNvSpPr>
          <p:nvPr>
            <p:ph type="body" sz="half" idx="2"/>
          </p:nvPr>
        </p:nvSpPr>
        <p:spPr>
          <a:xfrm>
            <a:off x="755576" y="4725144"/>
            <a:ext cx="6840760" cy="1800200"/>
          </a:xfrm>
        </p:spPr>
        <p:txBody>
          <a:bodyPr>
            <a:normAutofit fontScale="25000" lnSpcReduction="20000"/>
          </a:bodyPr>
          <a:lstStyle/>
          <a:p>
            <a:r>
              <a:rPr lang="en-GB" sz="12800" dirty="0" smtClean="0"/>
              <a:t>Q: King John has been described  as             </a:t>
            </a:r>
            <a:r>
              <a:rPr lang="en-GB" sz="9800" dirty="0" smtClean="0"/>
              <a:t>“ an awful king”,</a:t>
            </a:r>
          </a:p>
          <a:p>
            <a:r>
              <a:rPr lang="en-GB" sz="9800" dirty="0" smtClean="0"/>
              <a:t>“ a tyrannous whelp”,</a:t>
            </a:r>
          </a:p>
          <a:p>
            <a:r>
              <a:rPr lang="en-GB" sz="9800" dirty="0" smtClean="0"/>
              <a:t>“ foul as it is, Hell itself is defouled by the foulness of John”</a:t>
            </a:r>
            <a:endParaRPr lang="en-GB" dirty="0"/>
          </a:p>
        </p:txBody>
      </p:sp>
      <p:pic>
        <p:nvPicPr>
          <p:cNvPr id="2054" name="Picture 6" descr="http://www.scrollpublishing.com/store/media/King-John.jpg"/>
          <p:cNvPicPr>
            <a:picLocks noGrp="1" noChangeAspect="1" noChangeArrowheads="1"/>
          </p:cNvPicPr>
          <p:nvPr>
            <p:ph type="pic" idx="1"/>
          </p:nvPr>
        </p:nvPicPr>
        <p:blipFill>
          <a:blip r:embed="rId3" cstate="print">
            <a:extLst>
              <a:ext uri="{28A0092B-C50C-407E-A947-70E740481C1C}">
                <a14:useLocalDpi xmlns="" xmlns:a14="http://schemas.microsoft.com/office/drawing/2010/main" val="0"/>
              </a:ext>
            </a:extLst>
          </a:blip>
          <a:srcRect t="9239" b="9239"/>
          <a:stretch>
            <a:fillRect/>
          </a:stretch>
        </p:blipFill>
        <p:spPr bwMode="auto">
          <a:xfrm>
            <a:off x="1792288" y="612775"/>
            <a:ext cx="5486400" cy="39683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8519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Q: Which clauses were added to gain the support of the Merchants of London?</a:t>
            </a:r>
            <a:endParaRPr lang="en-GB" sz="3200"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Removal of all fish weirs on the Thames</a:t>
            </a:r>
          </a:p>
          <a:p>
            <a:pPr marL="514350" indent="-514350">
              <a:buFont typeface="+mj-lt"/>
              <a:buAutoNum type="arabicPeriod"/>
            </a:pPr>
            <a:r>
              <a:rPr lang="en-GB" dirty="0" smtClean="0"/>
              <a:t>Allowed to sell their wares on Sunday</a:t>
            </a:r>
          </a:p>
          <a:p>
            <a:pPr marL="514350" indent="-514350">
              <a:buFont typeface="+mj-lt"/>
              <a:buAutoNum type="arabicPeriod"/>
            </a:pPr>
            <a:r>
              <a:rPr lang="en-GB" dirty="0" smtClean="0"/>
              <a:t>Standardisation of weights and measures</a:t>
            </a:r>
          </a:p>
          <a:p>
            <a:pPr marL="514350" indent="-514350">
              <a:buFont typeface="+mj-lt"/>
              <a:buAutoNum type="arabicPeriod"/>
            </a:pPr>
            <a:r>
              <a:rPr lang="en-GB" dirty="0" smtClean="0"/>
              <a:t>Free entry to Stamford Bridge on Saturdays</a:t>
            </a:r>
            <a:endParaRPr lang="en-GB" dirty="0"/>
          </a:p>
        </p:txBody>
      </p:sp>
    </p:spTree>
    <p:extLst>
      <p:ext uri="{BB962C8B-B14F-4D97-AF65-F5344CB8AC3E}">
        <p14:creationId xmlns="" xmlns:p14="http://schemas.microsoft.com/office/powerpoint/2010/main" val="3642982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Answers: 1-Clause 33</a:t>
            </a:r>
            <a:br>
              <a:rPr lang="en-GB" sz="3200" dirty="0" smtClean="0"/>
            </a:br>
            <a:r>
              <a:rPr lang="en-GB" sz="3200" dirty="0" smtClean="0"/>
              <a:t>                  3-Clause 35</a:t>
            </a:r>
            <a:endParaRPr lang="en-GB" sz="3200"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87624" y="1731025"/>
            <a:ext cx="6696744" cy="4218948"/>
          </a:xfrm>
        </p:spPr>
      </p:pic>
    </p:spTree>
    <p:extLst>
      <p:ext uri="{BB962C8B-B14F-4D97-AF65-F5344CB8AC3E}">
        <p14:creationId xmlns="" xmlns:p14="http://schemas.microsoft.com/office/powerpoint/2010/main" val="679233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Q: Which clause caused King John the most grief?</a:t>
            </a:r>
            <a:endParaRPr lang="en-GB" sz="3200"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GB" dirty="0" smtClean="0"/>
              <a:t>Clause 27-If a free man dies intestate his moveable goods go to his wife  not the Crown.</a:t>
            </a:r>
          </a:p>
          <a:p>
            <a:pPr marL="514350" indent="-514350">
              <a:buAutoNum type="arabicPeriod" startAt="2"/>
            </a:pPr>
            <a:r>
              <a:rPr lang="en-GB" dirty="0" smtClean="0"/>
              <a:t>Clause 33-All fish weirs shall be moved from    </a:t>
            </a:r>
          </a:p>
          <a:p>
            <a:pPr marL="0" indent="0">
              <a:buNone/>
            </a:pPr>
            <a:r>
              <a:rPr lang="en-GB" dirty="0" smtClean="0"/>
              <a:t>      the Thames and the Medway.</a:t>
            </a:r>
          </a:p>
          <a:p>
            <a:pPr marL="514350" indent="-514350">
              <a:buAutoNum type="arabicPeriod" startAt="3"/>
            </a:pPr>
            <a:r>
              <a:rPr lang="en-GB" dirty="0" smtClean="0"/>
              <a:t>Clause 40- To no one will we sell, to no one </a:t>
            </a:r>
          </a:p>
          <a:p>
            <a:pPr marL="0" indent="0">
              <a:buNone/>
            </a:pPr>
            <a:r>
              <a:rPr lang="en-GB" dirty="0"/>
              <a:t> </a:t>
            </a:r>
            <a:r>
              <a:rPr lang="en-GB" dirty="0" smtClean="0"/>
              <a:t>     deny or delay right or justice.</a:t>
            </a:r>
          </a:p>
          <a:p>
            <a:pPr marL="514350" indent="-514350">
              <a:buAutoNum type="arabicPeriod" startAt="4"/>
            </a:pPr>
            <a:r>
              <a:rPr lang="en-GB" dirty="0" smtClean="0"/>
              <a:t>Clause 61-The Barons shall elect 25 of their </a:t>
            </a:r>
          </a:p>
          <a:p>
            <a:pPr marL="0" indent="0">
              <a:buNone/>
            </a:pPr>
            <a:r>
              <a:rPr lang="en-GB" dirty="0" smtClean="0"/>
              <a:t>       number  to keep the peace and liberties granted</a:t>
            </a:r>
          </a:p>
          <a:p>
            <a:pPr marL="0" indent="0">
              <a:buNone/>
            </a:pPr>
            <a:r>
              <a:rPr lang="en-GB" dirty="0"/>
              <a:t> </a:t>
            </a:r>
            <a:r>
              <a:rPr lang="en-GB" dirty="0" smtClean="0"/>
              <a:t>      and confirmed by this charter.</a:t>
            </a:r>
            <a:endParaRPr lang="en-GB" dirty="0"/>
          </a:p>
        </p:txBody>
      </p:sp>
    </p:spTree>
    <p:extLst>
      <p:ext uri="{BB962C8B-B14F-4D97-AF65-F5344CB8AC3E}">
        <p14:creationId xmlns="" xmlns:p14="http://schemas.microsoft.com/office/powerpoint/2010/main" val="1447065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normAutofit fontScale="90000"/>
          </a:bodyPr>
          <a:lstStyle/>
          <a:p>
            <a:pPr algn="l"/>
            <a:r>
              <a:rPr lang="en-GB" sz="3200" dirty="0" smtClean="0"/>
              <a:t>Answer: 4                                                                                  -This is called the “Security Clause” and allowed 25 Selected Barons to ensure the King carried out Magna </a:t>
            </a:r>
            <a:r>
              <a:rPr lang="en-GB" sz="3200" dirty="0" err="1" smtClean="0"/>
              <a:t>Carta</a:t>
            </a:r>
            <a:r>
              <a:rPr lang="en-GB" sz="3200" dirty="0" smtClean="0"/>
              <a:t>.</a:t>
            </a:r>
            <a:br>
              <a:rPr lang="en-GB" sz="3200" dirty="0" smtClean="0"/>
            </a:br>
            <a:r>
              <a:rPr lang="en-GB" sz="3200" dirty="0" smtClean="0"/>
              <a:t>Penalty-loss of taxation and his Property</a:t>
            </a:r>
            <a:endParaRPr lang="en-GB" sz="3200"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131840" y="2348880"/>
            <a:ext cx="3128490" cy="4032448"/>
          </a:xfrm>
        </p:spPr>
      </p:pic>
    </p:spTree>
    <p:extLst>
      <p:ext uri="{BB962C8B-B14F-4D97-AF65-F5344CB8AC3E}">
        <p14:creationId xmlns="" xmlns:p14="http://schemas.microsoft.com/office/powerpoint/2010/main" val="3983338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Q: 4 examples of the 1215 Magna </a:t>
            </a:r>
            <a:r>
              <a:rPr lang="en-GB" sz="3200" dirty="0" err="1" smtClean="0"/>
              <a:t>Carta</a:t>
            </a:r>
            <a:r>
              <a:rPr lang="en-GB" sz="3200" dirty="0" smtClean="0"/>
              <a:t> still exist but where is the master copy housed?</a:t>
            </a:r>
            <a:endParaRPr lang="en-GB" sz="3200"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Lincoln Castle</a:t>
            </a:r>
          </a:p>
          <a:p>
            <a:pPr marL="514350" indent="-514350">
              <a:buFont typeface="+mj-lt"/>
              <a:buAutoNum type="arabicPeriod"/>
            </a:pPr>
            <a:r>
              <a:rPr lang="en-GB" dirty="0" smtClean="0"/>
              <a:t>Salisbury Cathedral</a:t>
            </a:r>
          </a:p>
          <a:p>
            <a:pPr marL="514350" indent="-514350">
              <a:buFont typeface="+mj-lt"/>
              <a:buAutoNum type="arabicPeriod"/>
            </a:pPr>
            <a:r>
              <a:rPr lang="en-GB" dirty="0" smtClean="0"/>
              <a:t>Canterbury Cathedral</a:t>
            </a:r>
          </a:p>
          <a:p>
            <a:pPr marL="514350" indent="-514350">
              <a:buFont typeface="+mj-lt"/>
              <a:buAutoNum type="arabicPeriod"/>
            </a:pPr>
            <a:r>
              <a:rPr lang="en-GB" dirty="0" smtClean="0"/>
              <a:t>The Houses of Parliament</a:t>
            </a:r>
          </a:p>
          <a:p>
            <a:pPr marL="514350" indent="-514350">
              <a:buFont typeface="+mj-lt"/>
              <a:buAutoNum type="arabicPeriod"/>
            </a:pPr>
            <a:r>
              <a:rPr lang="en-GB" dirty="0" smtClean="0"/>
              <a:t>The British Library</a:t>
            </a:r>
            <a:endParaRPr lang="en-GB" dirty="0"/>
          </a:p>
        </p:txBody>
      </p:sp>
    </p:spTree>
    <p:extLst>
      <p:ext uri="{BB962C8B-B14F-4D97-AF65-F5344CB8AC3E}">
        <p14:creationId xmlns="" xmlns:p14="http://schemas.microsoft.com/office/powerpoint/2010/main" val="1390004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rmAutofit fontScale="90000"/>
          </a:bodyPr>
          <a:lstStyle/>
          <a:p>
            <a:pPr algn="l"/>
            <a:r>
              <a:rPr lang="en-GB" sz="3200" dirty="0" smtClean="0"/>
              <a:t>Answer:  Nowhere!</a:t>
            </a:r>
            <a:br>
              <a:rPr lang="en-GB" sz="3200" dirty="0" smtClean="0"/>
            </a:br>
            <a:r>
              <a:rPr lang="en-GB" sz="3200" dirty="0" smtClean="0"/>
              <a:t>There never was  a “master” copy. !3 equal copies were produced.</a:t>
            </a:r>
            <a:endParaRPr lang="en-GB" sz="3200" dirty="0"/>
          </a:p>
        </p:txBody>
      </p:sp>
      <p:sp>
        <p:nvSpPr>
          <p:cNvPr id="3" name="Content Placeholder 2"/>
          <p:cNvSpPr>
            <a:spLocks noGrp="1"/>
          </p:cNvSpPr>
          <p:nvPr>
            <p:ph idx="1"/>
          </p:nvPr>
        </p:nvSpPr>
        <p:spPr/>
        <p:txBody>
          <a:bodyPr/>
          <a:lstStyle/>
          <a:p>
            <a:r>
              <a:rPr lang="en-GB" dirty="0" smtClean="0"/>
              <a:t>2 are at the British Library, 1 at Salisbury Cathedral and 1 at Lincoln.</a:t>
            </a:r>
            <a:endParaRPr lang="en-GB" dirty="0"/>
          </a:p>
        </p:txBody>
      </p:sp>
      <p:pic>
        <p:nvPicPr>
          <p:cNvPr id="5124" name="Picture 4" descr="http://i.dailymail.co.uk/i/pix/2015/02/02/25454D1D00000578-2936585-image-a-8_142289265875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7704" y="2708920"/>
            <a:ext cx="5318770" cy="37164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10414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So Freemen rule OK!</a:t>
            </a:r>
            <a:endParaRPr lang="en-GB" sz="3200"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020739" y="1052736"/>
            <a:ext cx="3146965" cy="5400600"/>
          </a:xfrm>
        </p:spPr>
      </p:pic>
    </p:spTree>
    <p:extLst>
      <p:ext uri="{BB962C8B-B14F-4D97-AF65-F5344CB8AC3E}">
        <p14:creationId xmlns="" xmlns:p14="http://schemas.microsoft.com/office/powerpoint/2010/main" val="1245412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4725144"/>
            <a:ext cx="5486400" cy="642194"/>
          </a:xfrm>
        </p:spPr>
        <p:txBody>
          <a:bodyPr>
            <a:normAutofit fontScale="90000"/>
          </a:bodyPr>
          <a:lstStyle/>
          <a:p>
            <a:pPr algn="ctr"/>
            <a:r>
              <a:rPr lang="en-GB" dirty="0" smtClean="0"/>
              <a:t>John </a:t>
            </a:r>
            <a:r>
              <a:rPr lang="en-GB" dirty="0" smtClean="0"/>
              <a:t>Freeman</a:t>
            </a:r>
            <a:br>
              <a:rPr lang="en-GB" dirty="0" smtClean="0"/>
            </a:br>
            <a:r>
              <a:rPr lang="en-GB" dirty="0" smtClean="0"/>
              <a:t>Lewes February 2015</a:t>
            </a:r>
            <a:endParaRPr lang="en-GB" dirty="0"/>
          </a:p>
        </p:txBody>
      </p:sp>
      <p:pic>
        <p:nvPicPr>
          <p:cNvPr id="7" name="Picture Placeholder 6"/>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31" b="31"/>
          <a:stretch>
            <a:fillRect/>
          </a:stretch>
        </p:blipFill>
        <p:spPr>
          <a:xfrm>
            <a:off x="1763688" y="404664"/>
            <a:ext cx="5486400" cy="4114800"/>
          </a:xfrm>
        </p:spPr>
      </p:pic>
      <p:sp>
        <p:nvSpPr>
          <p:cNvPr id="6" name="Text Placeholder 5"/>
          <p:cNvSpPr>
            <a:spLocks noGrp="1"/>
          </p:cNvSpPr>
          <p:nvPr>
            <p:ph type="body" sz="half" idx="2"/>
          </p:nvPr>
        </p:nvSpPr>
        <p:spPr/>
        <p:txBody>
          <a:bodyPr>
            <a:normAutofit/>
          </a:bodyPr>
          <a:lstStyle/>
          <a:p>
            <a:pPr algn="ctr"/>
            <a:r>
              <a:rPr lang="en-GB" sz="3200" dirty="0" smtClean="0"/>
              <a:t>-</a:t>
            </a:r>
            <a:r>
              <a:rPr lang="en-GB" sz="4400" dirty="0" smtClean="0"/>
              <a:t>the Juicy Bits</a:t>
            </a:r>
            <a:endParaRPr lang="en-GB" sz="4400" dirty="0"/>
          </a:p>
        </p:txBody>
      </p:sp>
    </p:spTree>
    <p:extLst>
      <p:ext uri="{BB962C8B-B14F-4D97-AF65-F5344CB8AC3E}">
        <p14:creationId xmlns="" xmlns:p14="http://schemas.microsoft.com/office/powerpoint/2010/main" val="2435713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200" dirty="0" smtClean="0"/>
              <a:t>Q:Who said this?</a:t>
            </a:r>
            <a:endParaRPr lang="en-GB" sz="3200" dirty="0"/>
          </a:p>
        </p:txBody>
      </p:sp>
      <p:sp>
        <p:nvSpPr>
          <p:cNvPr id="6" name="Content Placeholder 5"/>
          <p:cNvSpPr>
            <a:spLocks noGrp="1"/>
          </p:cNvSpPr>
          <p:nvPr>
            <p:ph idx="1"/>
          </p:nvPr>
        </p:nvSpPr>
        <p:spPr>
          <a:xfrm>
            <a:off x="457200" y="1268760"/>
            <a:ext cx="8229600" cy="4857403"/>
          </a:xfrm>
        </p:spPr>
        <p:txBody>
          <a:bodyPr/>
          <a:lstStyle/>
          <a:p>
            <a:pPr marL="514350" indent="-514350">
              <a:buFont typeface="+mj-lt"/>
              <a:buAutoNum type="arabicPeriod"/>
            </a:pPr>
            <a:r>
              <a:rPr lang="en-GB" dirty="0" smtClean="0"/>
              <a:t>The Wife</a:t>
            </a:r>
          </a:p>
          <a:p>
            <a:pPr marL="514350" indent="-514350">
              <a:buFont typeface="+mj-lt"/>
              <a:buAutoNum type="arabicPeriod"/>
            </a:pPr>
            <a:r>
              <a:rPr lang="en-GB" dirty="0" smtClean="0"/>
              <a:t>Sellar and Yeatman</a:t>
            </a:r>
          </a:p>
          <a:p>
            <a:pPr marL="514350" indent="-514350">
              <a:buFont typeface="+mj-lt"/>
              <a:buAutoNum type="arabicPeriod"/>
            </a:pPr>
            <a:r>
              <a:rPr lang="en-GB" dirty="0" smtClean="0"/>
              <a:t>Ralph de Coggeshall</a:t>
            </a:r>
          </a:p>
          <a:p>
            <a:pPr marL="514350" indent="-514350">
              <a:buFont typeface="+mj-lt"/>
              <a:buAutoNum type="arabicPeriod"/>
            </a:pPr>
            <a:r>
              <a:rPr lang="en-GB" dirty="0" smtClean="0"/>
              <a:t>Giraldus Cambrenisis</a:t>
            </a:r>
          </a:p>
          <a:p>
            <a:pPr marL="514350" indent="-514350">
              <a:buFont typeface="+mj-lt"/>
              <a:buAutoNum type="arabicPeriod"/>
            </a:pPr>
            <a:r>
              <a:rPr lang="en-GB" dirty="0" smtClean="0"/>
              <a:t>Matthew Paris</a:t>
            </a:r>
          </a:p>
          <a:p>
            <a:pPr marL="0" indent="0">
              <a:buNone/>
            </a:pPr>
            <a:endParaRPr lang="en-GB" dirty="0"/>
          </a:p>
        </p:txBody>
      </p:sp>
      <p:pic>
        <p:nvPicPr>
          <p:cNvPr id="4098" name="Picture 2" descr="C:\Users\lfreeman\Documents\Magna carta\magnacarta325[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flipV="1">
            <a:off x="2771799" y="4131399"/>
            <a:ext cx="3672407" cy="22733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13135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210146"/>
          </a:xfrm>
        </p:spPr>
        <p:txBody>
          <a:bodyPr>
            <a:normAutofit/>
          </a:bodyPr>
          <a:lstStyle/>
          <a:p>
            <a:pPr algn="l"/>
            <a:r>
              <a:rPr lang="en-GB" sz="3200" dirty="0" smtClean="0"/>
              <a:t>Answers:                                                                           2.- </a:t>
            </a:r>
            <a:r>
              <a:rPr lang="en-GB" sz="3200" dirty="0" err="1" smtClean="0"/>
              <a:t>Sellar</a:t>
            </a:r>
            <a:r>
              <a:rPr lang="en-GB" sz="3200" dirty="0" smtClean="0"/>
              <a:t> and </a:t>
            </a:r>
            <a:r>
              <a:rPr lang="en-GB" sz="3200" dirty="0" err="1" smtClean="0"/>
              <a:t>Yeatman</a:t>
            </a:r>
            <a:r>
              <a:rPr lang="en-GB" sz="3200" dirty="0" smtClean="0"/>
              <a:t> (1066 and all that)</a:t>
            </a:r>
            <a:endParaRPr lang="en-GB" sz="3200" dirty="0"/>
          </a:p>
        </p:txBody>
      </p:sp>
      <p:sp>
        <p:nvSpPr>
          <p:cNvPr id="6" name="Content Placeholder 5"/>
          <p:cNvSpPr>
            <a:spLocks noGrp="1"/>
          </p:cNvSpPr>
          <p:nvPr>
            <p:ph idx="1"/>
          </p:nvPr>
        </p:nvSpPr>
        <p:spPr>
          <a:xfrm>
            <a:off x="457200" y="1340768"/>
            <a:ext cx="8229600" cy="4785395"/>
          </a:xfrm>
        </p:spPr>
        <p:txBody>
          <a:bodyPr>
            <a:normAutofit lnSpcReduction="10000"/>
          </a:bodyPr>
          <a:lstStyle/>
          <a:p>
            <a:pPr marL="0" indent="0">
              <a:buNone/>
            </a:pPr>
            <a:r>
              <a:rPr lang="en-GB" dirty="0" smtClean="0"/>
              <a:t>4.-Gerald of Wales (1146-1223) Archdeacon of Brecon and Cirencester</a:t>
            </a:r>
          </a:p>
          <a:p>
            <a:pPr marL="0" indent="0">
              <a:buNone/>
            </a:pPr>
            <a:r>
              <a:rPr lang="en-GB" dirty="0" smtClean="0"/>
              <a:t>5.-Matthew Paris (1200-1259) Chronicler and monk of St. Albans Abbey</a:t>
            </a:r>
          </a:p>
          <a:p>
            <a:r>
              <a:rPr lang="en-GB" dirty="0" smtClean="0"/>
              <a:t>Ralph de Coggeshall ( died 1227) Abbot of Cistercian monastery at </a:t>
            </a:r>
            <a:r>
              <a:rPr lang="en-GB" dirty="0" err="1" smtClean="0"/>
              <a:t>Coggeshall</a:t>
            </a:r>
            <a:r>
              <a:rPr lang="en-GB" dirty="0" smtClean="0"/>
              <a:t>, actually said “ evil customs  which the father (Henry11) and brother ( Richard  ) of the king had created along with the abuses John  added”</a:t>
            </a:r>
          </a:p>
          <a:p>
            <a:pPr marL="0" indent="0">
              <a:buNone/>
            </a:pPr>
            <a:endParaRPr lang="en-GB" dirty="0" smtClean="0"/>
          </a:p>
          <a:p>
            <a:endParaRPr lang="en-GB" dirty="0"/>
          </a:p>
        </p:txBody>
      </p:sp>
    </p:spTree>
    <p:extLst>
      <p:ext uri="{BB962C8B-B14F-4D97-AF65-F5344CB8AC3E}">
        <p14:creationId xmlns="" xmlns:p14="http://schemas.microsoft.com/office/powerpoint/2010/main" val="865882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98378"/>
          </a:xfrm>
        </p:spPr>
        <p:txBody>
          <a:bodyPr>
            <a:normAutofit fontScale="90000"/>
          </a:bodyPr>
          <a:lstStyle/>
          <a:p>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smtClean="0"/>
              <a:t/>
            </a:r>
            <a:br>
              <a:rPr lang="en-GB" sz="3200" dirty="0" smtClean="0"/>
            </a:br>
            <a:r>
              <a:rPr lang="en-GB" sz="3200" dirty="0" smtClean="0"/>
              <a:t>Q:What’s wrong with this picture?</a:t>
            </a:r>
            <a:endParaRPr lang="en-GB" sz="3200" dirty="0"/>
          </a:p>
        </p:txBody>
      </p:sp>
      <p:sp>
        <p:nvSpPr>
          <p:cNvPr id="3" name="Content Placeholder 2"/>
          <p:cNvSpPr>
            <a:spLocks noGrp="1"/>
          </p:cNvSpPr>
          <p:nvPr>
            <p:ph idx="1"/>
          </p:nvPr>
        </p:nvSpPr>
        <p:spPr>
          <a:xfrm>
            <a:off x="457200" y="3717032"/>
            <a:ext cx="8229600" cy="2736304"/>
          </a:xfrm>
        </p:spPr>
        <p:txBody>
          <a:bodyPr/>
          <a:lstStyle/>
          <a:p>
            <a:pPr marL="514350" indent="-514350">
              <a:buFont typeface="+mj-lt"/>
              <a:buAutoNum type="arabicPeriod"/>
            </a:pPr>
            <a:r>
              <a:rPr lang="en-GB" dirty="0" smtClean="0"/>
              <a:t>He signed it with his left hand</a:t>
            </a:r>
          </a:p>
          <a:p>
            <a:pPr marL="514350" indent="-514350">
              <a:buFont typeface="+mj-lt"/>
              <a:buAutoNum type="arabicPeriod"/>
            </a:pPr>
            <a:r>
              <a:rPr lang="en-GB" dirty="0" smtClean="0"/>
              <a:t>He used a ballpoint pen</a:t>
            </a:r>
          </a:p>
          <a:p>
            <a:pPr marL="514350" indent="-514350">
              <a:buFont typeface="+mj-lt"/>
              <a:buAutoNum type="arabicPeriod"/>
            </a:pPr>
            <a:r>
              <a:rPr lang="en-GB" dirty="0" smtClean="0"/>
              <a:t>He didn’t sign it!</a:t>
            </a:r>
          </a:p>
          <a:p>
            <a:pPr marL="514350" indent="-514350">
              <a:buFont typeface="+mj-lt"/>
              <a:buAutoNum type="arabicPeriod"/>
            </a:pPr>
            <a:r>
              <a:rPr lang="en-GB" dirty="0" smtClean="0"/>
              <a:t>It is a picture of the wrong king</a:t>
            </a:r>
            <a:endParaRPr lang="en-GB" dirty="0"/>
          </a:p>
        </p:txBody>
      </p:sp>
      <p:pic>
        <p:nvPicPr>
          <p:cNvPr id="2051" name="Picture 3" descr="C:\Users\lfreeman\Documents\Magna carta\MAGNA-1000[2].jpg"/>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flipV="1">
            <a:off x="2212875" y="188640"/>
            <a:ext cx="4680520" cy="26642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43191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normAutofit/>
          </a:bodyPr>
          <a:lstStyle/>
          <a:p>
            <a:pPr algn="l"/>
            <a:r>
              <a:rPr lang="en-GB" sz="3200" dirty="0" smtClean="0"/>
              <a:t>Answer: 3.-The Magna </a:t>
            </a:r>
            <a:r>
              <a:rPr lang="en-GB" sz="3200" dirty="0"/>
              <a:t>C</a:t>
            </a:r>
            <a:r>
              <a:rPr lang="en-GB" sz="3200" dirty="0" smtClean="0"/>
              <a:t>arta  was never signed </a:t>
            </a:r>
            <a:r>
              <a:rPr lang="en-GB" sz="3200" dirty="0"/>
              <a:t>!</a:t>
            </a:r>
            <a:r>
              <a:rPr lang="en-GB" sz="3200" dirty="0" smtClean="0"/>
              <a:t> </a:t>
            </a:r>
            <a:r>
              <a:rPr lang="en-GB" sz="3200" dirty="0"/>
              <a:t>C</a:t>
            </a:r>
            <a:r>
              <a:rPr lang="en-GB" sz="3200" dirty="0" smtClean="0"/>
              <a:t>opies were sealed  with King John’s Great Seal –but after Runnymede</a:t>
            </a:r>
            <a:endParaRPr lang="en-GB" sz="3200" dirty="0"/>
          </a:p>
        </p:txBody>
      </p:sp>
      <p:sp>
        <p:nvSpPr>
          <p:cNvPr id="3" name="Content Placeholder 2"/>
          <p:cNvSpPr>
            <a:spLocks noGrp="1"/>
          </p:cNvSpPr>
          <p:nvPr>
            <p:ph idx="1"/>
          </p:nvPr>
        </p:nvSpPr>
        <p:spPr>
          <a:xfrm>
            <a:off x="457200" y="2132856"/>
            <a:ext cx="8229600" cy="3993307"/>
          </a:xfrm>
        </p:spPr>
        <p:txBody>
          <a:bodyPr/>
          <a:lstStyle/>
          <a:p>
            <a:r>
              <a:rPr lang="en-GB" dirty="0" smtClean="0"/>
              <a:t>John could read but it is not known if he could write</a:t>
            </a:r>
            <a:endParaRPr lang="en-GB" dirty="0"/>
          </a:p>
        </p:txBody>
      </p:sp>
      <p:pic>
        <p:nvPicPr>
          <p:cNvPr id="3074" name="Picture 2" descr="C:\Users\lfreeman\Documents\Magna carta\50040-signing-the-magna-carta-illustration[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47900" y="3068960"/>
            <a:ext cx="5472608" cy="28803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91460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King John’s Great Seal</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554691" y="1600200"/>
            <a:ext cx="6034617" cy="4525963"/>
          </a:xfrm>
        </p:spPr>
      </p:pic>
    </p:spTree>
    <p:extLst>
      <p:ext uri="{BB962C8B-B14F-4D97-AF65-F5344CB8AC3E}">
        <p14:creationId xmlns="" xmlns:p14="http://schemas.microsoft.com/office/powerpoint/2010/main" val="729504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498178"/>
          </a:xfrm>
        </p:spPr>
        <p:txBody>
          <a:bodyPr>
            <a:noAutofit/>
          </a:bodyPr>
          <a:lstStyle/>
          <a:p>
            <a:pPr algn="l"/>
            <a:r>
              <a:rPr lang="en-GB" sz="3200" dirty="0" smtClean="0"/>
              <a:t>Q: What was Magna Carta written on?</a:t>
            </a:r>
            <a:br>
              <a:rPr lang="en-GB" sz="3200" dirty="0" smtClean="0"/>
            </a:br>
            <a:r>
              <a:rPr lang="en-GB" sz="3200" dirty="0" smtClean="0"/>
              <a:t/>
            </a:r>
            <a:br>
              <a:rPr lang="en-GB" sz="3200" dirty="0" smtClean="0"/>
            </a:br>
            <a:endParaRPr lang="en-GB" sz="3200" dirty="0"/>
          </a:p>
        </p:txBody>
      </p:sp>
      <p:sp>
        <p:nvSpPr>
          <p:cNvPr id="3" name="Content Placeholder 2"/>
          <p:cNvSpPr>
            <a:spLocks noGrp="1"/>
          </p:cNvSpPr>
          <p:nvPr>
            <p:ph idx="1"/>
          </p:nvPr>
        </p:nvSpPr>
        <p:spPr>
          <a:xfrm>
            <a:off x="457200" y="1052736"/>
            <a:ext cx="8229600" cy="5073427"/>
          </a:xfrm>
        </p:spPr>
        <p:txBody>
          <a:bodyPr/>
          <a:lstStyle/>
          <a:p>
            <a:pPr marL="514350" indent="-514350">
              <a:buFont typeface="+mj-lt"/>
              <a:buAutoNum type="arabicPeriod"/>
            </a:pPr>
            <a:r>
              <a:rPr lang="en-GB" dirty="0" smtClean="0"/>
              <a:t>Parchment</a:t>
            </a:r>
          </a:p>
          <a:p>
            <a:pPr marL="514350" indent="-514350">
              <a:buFont typeface="+mj-lt"/>
              <a:buAutoNum type="arabicPeriod"/>
            </a:pPr>
            <a:r>
              <a:rPr lang="en-GB" dirty="0" smtClean="0"/>
              <a:t>Vellum</a:t>
            </a:r>
          </a:p>
          <a:p>
            <a:pPr marL="514350" indent="-514350">
              <a:buFont typeface="+mj-lt"/>
              <a:buAutoNum type="arabicPeriod"/>
            </a:pPr>
            <a:r>
              <a:rPr lang="en-GB" dirty="0" smtClean="0"/>
              <a:t>Basildon Bond</a:t>
            </a:r>
          </a:p>
          <a:p>
            <a:pPr marL="514350" indent="-514350">
              <a:buFont typeface="+mj-lt"/>
              <a:buAutoNum type="arabicPeriod"/>
            </a:pPr>
            <a:r>
              <a:rPr lang="en-GB" dirty="0" smtClean="0"/>
              <a:t>Fine paper</a:t>
            </a:r>
            <a:endParaRPr lang="en-GB" dirty="0"/>
          </a:p>
        </p:txBody>
      </p:sp>
      <p:pic>
        <p:nvPicPr>
          <p:cNvPr id="3074" name="Picture 2" descr="http://theshakespeareblog.com/wp-content/uploads/2015/01/king-john-signing-magna-cart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44376" y="3645024"/>
            <a:ext cx="4487864" cy="29867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36043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en-GB" dirty="0"/>
          </a:p>
        </p:txBody>
      </p:sp>
      <p:sp>
        <p:nvSpPr>
          <p:cNvPr id="3" name="Content Placeholder 2"/>
          <p:cNvSpPr>
            <a:spLocks noGrp="1"/>
          </p:cNvSpPr>
          <p:nvPr>
            <p:ph idx="1"/>
          </p:nvPr>
        </p:nvSpPr>
        <p:spPr>
          <a:xfrm>
            <a:off x="457200" y="836712"/>
            <a:ext cx="8229600" cy="5289451"/>
          </a:xfrm>
        </p:spPr>
        <p:txBody>
          <a:bodyPr>
            <a:normAutofit lnSpcReduction="10000"/>
          </a:bodyPr>
          <a:lstStyle/>
          <a:p>
            <a:pPr marL="0" indent="0">
              <a:buNone/>
            </a:pPr>
            <a:r>
              <a:rPr lang="en-GB" dirty="0" smtClean="0"/>
              <a:t>Answer: Parchment- like all medieval charters.</a:t>
            </a:r>
          </a:p>
          <a:p>
            <a:r>
              <a:rPr lang="en-GB" dirty="0" smtClean="0"/>
              <a:t> Manufactured from sheepskin which was soaked in a bath of lime, stretched on a frame to dry under tension and scraped with a crescent shaped knife called an </a:t>
            </a:r>
            <a:r>
              <a:rPr lang="en-GB" dirty="0" err="1" smtClean="0"/>
              <a:t>Innuler</a:t>
            </a:r>
            <a:r>
              <a:rPr lang="en-GB" dirty="0" smtClean="0"/>
              <a:t> to produce a smooth writing surface.</a:t>
            </a:r>
          </a:p>
          <a:p>
            <a:r>
              <a:rPr lang="en-GB" dirty="0" smtClean="0"/>
              <a:t>A quill ( long feather) was used to write with</a:t>
            </a:r>
          </a:p>
          <a:p>
            <a:r>
              <a:rPr lang="en-GB" dirty="0" smtClean="0"/>
              <a:t>Ink was produced by mixing iron salts  with a caustic liquid extracted from galls in oak trees</a:t>
            </a:r>
          </a:p>
          <a:p>
            <a:r>
              <a:rPr lang="en-GB" dirty="0" smtClean="0"/>
              <a:t>It was written in heavily abbreviated Latin</a:t>
            </a:r>
          </a:p>
          <a:p>
            <a:endParaRPr lang="en-GB" dirty="0"/>
          </a:p>
        </p:txBody>
      </p:sp>
    </p:spTree>
    <p:extLst>
      <p:ext uri="{BB962C8B-B14F-4D97-AF65-F5344CB8AC3E}">
        <p14:creationId xmlns="" xmlns:p14="http://schemas.microsoft.com/office/powerpoint/2010/main" val="3008146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TotalTime>
  <Words>907</Words>
  <Application>Microsoft Office PowerPoint</Application>
  <PresentationFormat>On-screen Show (4:3)</PresentationFormat>
  <Paragraphs>95</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John Freeman Lewes February 2015</vt:lpstr>
      <vt:lpstr>Slide 2</vt:lpstr>
      <vt:lpstr>Q:Who said this?</vt:lpstr>
      <vt:lpstr>Answers:                                                                           2.- Sellar and Yeatman (1066 and all that)</vt:lpstr>
      <vt:lpstr>      Q:What’s wrong with this picture?</vt:lpstr>
      <vt:lpstr>Answer: 3.-The Magna Carta  was never signed ! Copies were sealed  with King John’s Great Seal –but after Runnymede</vt:lpstr>
      <vt:lpstr>King John’s Great Seal</vt:lpstr>
      <vt:lpstr>Q: What was Magna Carta written on?  </vt:lpstr>
      <vt:lpstr>Slide 9</vt:lpstr>
      <vt:lpstr>Magna Carta</vt:lpstr>
      <vt:lpstr>Runnymede</vt:lpstr>
      <vt:lpstr>Slide 12</vt:lpstr>
      <vt:lpstr>Answers:  3.-King John was at Windsor (went home each night) and the Barons were at Staines        4.- The land was boggy and deliberately chosen by the Barons</vt:lpstr>
      <vt:lpstr>Q: King John  agreed to Magna Carta because</vt:lpstr>
      <vt:lpstr>A: 1 -No King  had allowed the power of the King to be limited by a written document. He had to do it because the Barons had  a power base including  London.</vt:lpstr>
      <vt:lpstr>Q: Which member of Lewes Castle Rotary is mentioned in Clause 39?</vt:lpstr>
      <vt:lpstr>Answer: Clause 39</vt:lpstr>
      <vt:lpstr>Q: How many times does the word “woman” appear in the words of the Magna Carta? </vt:lpstr>
      <vt:lpstr>Answer: 3.-Clause 54</vt:lpstr>
      <vt:lpstr>Q: Which clauses were added to gain the support of the Merchants of London?</vt:lpstr>
      <vt:lpstr>Answers: 1-Clause 33                   3-Clause 35</vt:lpstr>
      <vt:lpstr>Q: Which clause caused King John the most grief?</vt:lpstr>
      <vt:lpstr>Answer: 4                                                                                  -This is called the “Security Clause” and allowed 25 Selected Barons to ensure the King carried out Magna Carta. Penalty-loss of taxation and his Property</vt:lpstr>
      <vt:lpstr>Q: 4 examples of the 1215 Magna Carta still exist but where is the master copy housed?</vt:lpstr>
      <vt:lpstr>Answer:  Nowhere! There never was  a “master” copy. !3 equal copies were produced.</vt:lpstr>
      <vt:lpstr>So Freemen rule OK!</vt:lpstr>
      <vt:lpstr>John Freeman Lewes February 2015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Magna Carta</dc:title>
  <dc:creator>Linda Freeman</dc:creator>
  <cp:lastModifiedBy>User</cp:lastModifiedBy>
  <cp:revision>38</cp:revision>
  <dcterms:created xsi:type="dcterms:W3CDTF">2015-03-07T08:54:39Z</dcterms:created>
  <dcterms:modified xsi:type="dcterms:W3CDTF">2015-12-09T16:58:59Z</dcterms:modified>
</cp:coreProperties>
</file>