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2" r:id="rId1"/>
  </p:sldMasterIdLst>
  <p:notesMasterIdLst>
    <p:notesMasterId r:id="rId30"/>
  </p:notesMasterIdLst>
  <p:handoutMasterIdLst>
    <p:handoutMasterId r:id="rId31"/>
  </p:handoutMasterIdLst>
  <p:sldIdLst>
    <p:sldId id="420" r:id="rId2"/>
    <p:sldId id="409" r:id="rId3"/>
    <p:sldId id="421" r:id="rId4"/>
    <p:sldId id="423" r:id="rId5"/>
    <p:sldId id="466" r:id="rId6"/>
    <p:sldId id="460" r:id="rId7"/>
    <p:sldId id="426" r:id="rId8"/>
    <p:sldId id="413" r:id="rId9"/>
    <p:sldId id="428" r:id="rId10"/>
    <p:sldId id="429" r:id="rId11"/>
    <p:sldId id="430" r:id="rId12"/>
    <p:sldId id="467" r:id="rId13"/>
    <p:sldId id="461" r:id="rId14"/>
    <p:sldId id="468" r:id="rId15"/>
    <p:sldId id="469" r:id="rId16"/>
    <p:sldId id="470" r:id="rId17"/>
    <p:sldId id="462" r:id="rId18"/>
    <p:sldId id="463" r:id="rId19"/>
    <p:sldId id="432" r:id="rId20"/>
    <p:sldId id="447" r:id="rId21"/>
    <p:sldId id="448" r:id="rId22"/>
    <p:sldId id="449" r:id="rId23"/>
    <p:sldId id="450" r:id="rId24"/>
    <p:sldId id="452" r:id="rId25"/>
    <p:sldId id="455" r:id="rId26"/>
    <p:sldId id="464" r:id="rId27"/>
    <p:sldId id="465" r:id="rId28"/>
    <p:sldId id="444" r:id="rId29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r Robert Worcester" initials="SR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00"/>
    <a:srgbClr val="C0504D"/>
    <a:srgbClr val="C93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137" autoAdjust="0"/>
  </p:normalViewPr>
  <p:slideViewPr>
    <p:cSldViewPr>
      <p:cViewPr>
        <p:scale>
          <a:sx n="75" d="100"/>
          <a:sy n="75" d="100"/>
        </p:scale>
        <p:origin x="-104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61691542288599"/>
          <c:y val="5.4347826086956499E-2"/>
          <c:w val="0.59701492537313405"/>
          <c:h val="0.869565217391306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8000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F6F6F"/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270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1744802692700299"/>
                  <c:y val="7.77479892761395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501">
                        <a:solidFill>
                          <a:srgbClr val="000000"/>
                        </a:solidFill>
                      </a:defRPr>
                    </a:pPr>
                    <a:r>
                      <a:rPr lang="en-US" sz="2501" dirty="0" smtClean="0">
                        <a:solidFill>
                          <a:srgbClr val="FFFFFF"/>
                        </a:solidFill>
                      </a:rPr>
                      <a:t>25%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5964509045339101"/>
                  <c:y val="-0.135555324620054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50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616983855758"/>
          <c:y val="6.08172943912898E-2"/>
          <c:w val="0.59701492537313405"/>
          <c:h val="0.869565217391306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1269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8000"/>
              </a:solidFill>
              <a:ln w="1269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2698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269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1744802692700299"/>
                  <c:y val="7.77479892761394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068649117273201"/>
                  <c:y val="-0.27742819031230898"/>
                </c:manualLayout>
              </c:layout>
              <c:tx>
                <c:rich>
                  <a:bodyPr/>
                  <a:lstStyle/>
                  <a:p>
                    <a:pPr>
                      <a:defRPr sz="2500">
                        <a:solidFill>
                          <a:schemeClr val="bg2"/>
                        </a:solidFill>
                      </a:defRPr>
                    </a:pPr>
                    <a:r>
                      <a:rPr lang="en-US" sz="2500" dirty="0" smtClean="0">
                        <a:solidFill>
                          <a:srgbClr val="FFFFFF"/>
                        </a:solidFill>
                      </a:rPr>
                      <a:t>35%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5353506814694099"/>
                  <c:y val="9.797561828597570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5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0.26</c:v>
                </c:pt>
                <c:pt idx="1">
                  <c:v>0.35</c:v>
                </c:pt>
                <c:pt idx="2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61691542288599"/>
          <c:y val="5.4347826086956499E-2"/>
          <c:w val="0.59701492537313405"/>
          <c:h val="0.869565217391306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1268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8000"/>
              </a:solidFill>
              <a:ln w="1268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F6F6F"/>
              </a:solidFill>
              <a:ln w="1268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268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1744802692700299"/>
                  <c:y val="7.77479892761394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698868801728799"/>
                  <c:y val="-0.24613077704157099"/>
                </c:manualLayout>
              </c:layout>
              <c:tx>
                <c:rich>
                  <a:bodyPr/>
                  <a:lstStyle/>
                  <a:p>
                    <a:pPr>
                      <a:defRPr sz="2396">
                        <a:solidFill>
                          <a:srgbClr val="000000"/>
                        </a:solidFill>
                      </a:defRPr>
                    </a:pPr>
                    <a:r>
                      <a:rPr lang="en-US" sz="2396" dirty="0" smtClean="0">
                        <a:solidFill>
                          <a:srgbClr val="FFFFFF"/>
                        </a:solidFill>
                      </a:rPr>
                      <a:t>21%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7056120741916101"/>
                  <c:y val="-0.1522861126971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4">
                <a:noFill/>
              </a:ln>
            </c:spPr>
            <c:txPr>
              <a:bodyPr/>
              <a:lstStyle/>
              <a:p>
                <a:pPr>
                  <a:defRPr sz="2396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0.27</c:v>
                </c:pt>
                <c:pt idx="1">
                  <c:v>0.21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39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7663" cy="496889"/>
          </a:xfrm>
          <a:prstGeom prst="rect">
            <a:avLst/>
          </a:prstGeom>
        </p:spPr>
        <p:txBody>
          <a:bodyPr vert="horz" lIns="97934" tIns="48968" rIns="97934" bIns="48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1"/>
            <a:ext cx="2887662" cy="496889"/>
          </a:xfrm>
          <a:prstGeom prst="rect">
            <a:avLst/>
          </a:prstGeom>
        </p:spPr>
        <p:txBody>
          <a:bodyPr vert="horz" lIns="97934" tIns="48968" rIns="97934" bIns="48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E85B1C5-C43B-4024-8593-F753ECFEA7CA}" type="datetimeFigureOut">
              <a:rPr lang="en-GB"/>
              <a:pPr>
                <a:defRPr/>
              </a:pPr>
              <a:t>02/02/2015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164"/>
            <a:ext cx="2887663" cy="496888"/>
          </a:xfrm>
          <a:prstGeom prst="rect">
            <a:avLst/>
          </a:prstGeom>
        </p:spPr>
        <p:txBody>
          <a:bodyPr vert="horz" lIns="97934" tIns="48968" rIns="97934" bIns="48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4"/>
            <a:ext cx="2887662" cy="496888"/>
          </a:xfrm>
          <a:prstGeom prst="rect">
            <a:avLst/>
          </a:prstGeom>
        </p:spPr>
        <p:txBody>
          <a:bodyPr vert="horz" lIns="97934" tIns="48968" rIns="97934" bIns="48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6C3F814-99A9-4A88-A8A2-4BAA47A297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589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7663" cy="496889"/>
          </a:xfrm>
          <a:prstGeom prst="rect">
            <a:avLst/>
          </a:prstGeom>
        </p:spPr>
        <p:txBody>
          <a:bodyPr vert="horz" lIns="97934" tIns="48968" rIns="97934" bIns="48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1"/>
            <a:ext cx="2887662" cy="496889"/>
          </a:xfrm>
          <a:prstGeom prst="rect">
            <a:avLst/>
          </a:prstGeom>
        </p:spPr>
        <p:txBody>
          <a:bodyPr vert="horz" lIns="97934" tIns="48968" rIns="97934" bIns="48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EA0897-6D63-44EE-B8DB-954EC816B078}" type="datetimeFigureOut">
              <a:rPr lang="en-GB"/>
              <a:pPr>
                <a:defRPr/>
              </a:pPr>
              <a:t>02/02/2015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7725" y="741363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34" tIns="48968" rIns="97934" bIns="4896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2" y="4714877"/>
            <a:ext cx="5329238" cy="4467225"/>
          </a:xfrm>
          <a:prstGeom prst="rect">
            <a:avLst/>
          </a:prstGeom>
        </p:spPr>
        <p:txBody>
          <a:bodyPr vert="horz" lIns="97934" tIns="48968" rIns="97934" bIns="48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164"/>
            <a:ext cx="2887663" cy="496888"/>
          </a:xfrm>
          <a:prstGeom prst="rect">
            <a:avLst/>
          </a:prstGeom>
        </p:spPr>
        <p:txBody>
          <a:bodyPr vert="horz" lIns="97934" tIns="48968" rIns="97934" bIns="48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4"/>
            <a:ext cx="2887662" cy="496888"/>
          </a:xfrm>
          <a:prstGeom prst="rect">
            <a:avLst/>
          </a:prstGeom>
        </p:spPr>
        <p:txBody>
          <a:bodyPr vert="horz" lIns="97934" tIns="48968" rIns="97934" bIns="48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F4CB41A-0C20-4E90-A1BE-D3744D35C2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012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D3DCFB-FDC3-41E8-A8DF-C08C2B912576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9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03D7A-B70F-4D2E-A4B8-8588D6383EF7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86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34049-6B0A-4A96-AAEC-60DF73F6B4F8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7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B2D16-F980-4545-BDFF-A1A6891C60A2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0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2EBF3-0D53-4333-9DC4-2AE898598BF8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4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A2A2C-FE33-4A1D-8183-54C52FCD88F0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8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A2A2C-FE33-4A1D-8183-54C52FCD88F0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8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A2A2C-FE33-4A1D-8183-54C52FCD88F0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8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A2A2C-FE33-4A1D-8183-54C52FCD88F0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26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AD6CD4-DBF6-411E-9F5A-7C892E33D3E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42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6EED8-F06F-4E6A-B9B4-C0F95D0419B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21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D6DAD-9E57-496C-82E2-EDEBC1FD73C7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2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72212D-0D22-45CD-AAAB-3807FCE5DAB7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0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1881-B7FC-4840-A45E-CF524AD93E2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60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86D54-0070-46FC-A030-6C74D7F0D73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6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6598B-974D-49BA-818C-BD1A8BA296D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84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E2946-DEE9-4D30-8D9A-94A1CB81AC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0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A015C-7FB0-41EC-9C9C-5714F03461B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18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367E9-7628-4EA7-B3D5-30848148D17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20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B6099-7847-4834-8AA9-11E7CF77E88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94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A2698-D1EF-4DF7-A4BD-A885ACDF0C8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87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81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18698-48B1-453C-8F05-082A5643242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68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6F65F-2425-4E21-A896-D9A6EEAAC29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3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13 March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245AB7-2540-44BF-8C39-A28BAC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2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C800th-Powerpoint-foundation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17" y="12700"/>
            <a:ext cx="92678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23528" y="4581128"/>
            <a:ext cx="8556402" cy="158812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14300">
            <a:bevelT w="190500" h="38100"/>
            <a:extrusionClr>
              <a:schemeClr val="accent6"/>
            </a:extrusionClr>
          </a:sp3d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en-GB" sz="5400" b="1" dirty="0" smtClean="0">
                <a:solidFill>
                  <a:schemeClr val="bg1"/>
                </a:solidFill>
                <a:cs typeface="Arial" charset="0"/>
              </a:rPr>
              <a:t>Magna Carta 800</a:t>
            </a:r>
            <a:r>
              <a:rPr lang="en-GB" sz="5400" b="1" baseline="30000" dirty="0" smtClean="0">
                <a:solidFill>
                  <a:schemeClr val="bg1"/>
                </a:solidFill>
                <a:cs typeface="Arial" charset="0"/>
              </a:rPr>
              <a:t>th</a:t>
            </a:r>
            <a:r>
              <a:rPr lang="en-GB" sz="5400" b="1" dirty="0" smtClean="0">
                <a:solidFill>
                  <a:schemeClr val="bg1"/>
                </a:solidFill>
                <a:cs typeface="Arial" charset="0"/>
              </a:rPr>
              <a:t> Briefing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3600" b="1" dirty="0" smtClean="0">
                <a:solidFill>
                  <a:schemeClr val="bg1"/>
                </a:solidFill>
                <a:cs typeface="Arial" charset="0"/>
              </a:rPr>
              <a:t>February 2015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4646" y="908720"/>
            <a:ext cx="86552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en-GB" altLang="en-US" sz="5400" b="1" i="1" dirty="0">
                <a:solidFill>
                  <a:srgbClr val="FFFFFF"/>
                </a:solidFill>
                <a:latin typeface="Calibri" pitchFamily="34" charset="0"/>
              </a:rPr>
              <a:t>www.magnacarta800th.com</a:t>
            </a:r>
            <a:endParaRPr lang="en-GB" altLang="en-US" sz="40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1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39552" y="260648"/>
            <a:ext cx="75608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A quarter of those who have heard of Magna Carta know about it in some detail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233114637"/>
              </p:ext>
            </p:extLst>
          </p:nvPr>
        </p:nvGraphicFramePr>
        <p:xfrm>
          <a:off x="74684" y="3316734"/>
          <a:ext cx="4226004" cy="271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707917322"/>
              </p:ext>
            </p:extLst>
          </p:nvPr>
        </p:nvGraphicFramePr>
        <p:xfrm>
          <a:off x="5121920" y="2508609"/>
          <a:ext cx="3523014" cy="226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90642"/>
              </p:ext>
            </p:extLst>
          </p:nvPr>
        </p:nvGraphicFramePr>
        <p:xfrm>
          <a:off x="2495203" y="2739356"/>
          <a:ext cx="4237037" cy="33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23528" y="1990056"/>
            <a:ext cx="2878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2000" b="1" i="1" dirty="0">
                <a:latin typeface="+mn-lt"/>
                <a:ea typeface="ＭＳ Ｐゴシック" pitchFamily="34" charset="-128"/>
              </a:rPr>
              <a:t>...when was Magna Carta sealed?”</a:t>
            </a: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728119"/>
              </p:ext>
            </p:extLst>
          </p:nvPr>
        </p:nvGraphicFramePr>
        <p:xfrm>
          <a:off x="-396552" y="2739356"/>
          <a:ext cx="4237038" cy="33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38789"/>
              </p:ext>
            </p:extLst>
          </p:nvPr>
        </p:nvGraphicFramePr>
        <p:xfrm>
          <a:off x="5357043" y="2667918"/>
          <a:ext cx="4327525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203848" y="1982118"/>
            <a:ext cx="3208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2000" b="1" i="1" dirty="0">
                <a:latin typeface="+mn-lt"/>
                <a:ea typeface="ＭＳ Ｐゴシック" pitchFamily="34" charset="-128"/>
              </a:rPr>
              <a:t>...where in England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b="1" i="1" dirty="0">
                <a:latin typeface="+mn-lt"/>
                <a:ea typeface="ＭＳ Ｐゴシック" pitchFamily="34" charset="-128"/>
              </a:rPr>
              <a:t>was Magna Carta agreed?”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6324599" y="1997993"/>
            <a:ext cx="28559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2000" b="1" i="1" dirty="0">
                <a:latin typeface="+mn-lt"/>
                <a:ea typeface="ＭＳ Ｐゴシック" pitchFamily="34" charset="-128"/>
              </a:rPr>
              <a:t>...which King agreed to Magna Carta?</a:t>
            </a: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1714823" y="3807743"/>
            <a:ext cx="820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1600" b="1" i="1" dirty="0">
                <a:solidFill>
                  <a:schemeClr val="bg1"/>
                </a:solidFill>
                <a:ea typeface="ＭＳ Ｐゴシック" pitchFamily="34" charset="-128"/>
              </a:rPr>
              <a:t>1215 / 1200s</a:t>
            </a: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4417665" y="3631531"/>
            <a:ext cx="1385888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1400" b="1" i="1" dirty="0">
                <a:solidFill>
                  <a:srgbClr val="FFFFFF"/>
                </a:solidFill>
                <a:ea typeface="ＭＳ Ｐゴシック" pitchFamily="34" charset="-128"/>
              </a:rPr>
              <a:t>Runnymede</a:t>
            </a: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7452320" y="3744243"/>
            <a:ext cx="954088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1600" b="1" i="1" dirty="0">
                <a:solidFill>
                  <a:srgbClr val="FFFFFF"/>
                </a:solidFill>
                <a:ea typeface="ＭＳ Ｐゴシック" pitchFamily="34" charset="-128"/>
              </a:rPr>
              <a:t>King John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7511801" y="4806281"/>
            <a:ext cx="1092647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1200" b="1" i="1" dirty="0">
                <a:solidFill>
                  <a:srgbClr val="FFFFFF"/>
                </a:solidFill>
                <a:ea typeface="ＭＳ Ｐゴシック" pitchFamily="34" charset="-128"/>
              </a:rPr>
              <a:t>Other answer/DK</a:t>
            </a: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6516216" y="4104606"/>
            <a:ext cx="1236662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1600" b="1" i="1" dirty="0">
                <a:solidFill>
                  <a:srgbClr val="FFFFFF"/>
                </a:solidFill>
                <a:ea typeface="ＭＳ Ｐゴシック" pitchFamily="34" charset="-128"/>
              </a:rPr>
              <a:t>Don’t know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3554065" y="4158581"/>
            <a:ext cx="893763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1600" b="1" i="1" dirty="0">
                <a:solidFill>
                  <a:srgbClr val="FFFFFF"/>
                </a:solidFill>
                <a:ea typeface="ＭＳ Ｐゴシック" pitchFamily="34" charset="-128"/>
              </a:rPr>
              <a:t>Don’t know</a:t>
            </a:r>
          </a:p>
        </p:txBody>
      </p: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662311" y="4087143"/>
            <a:ext cx="782637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1600" b="1" i="1" dirty="0">
                <a:solidFill>
                  <a:schemeClr val="bg1"/>
                </a:solidFill>
                <a:ea typeface="ＭＳ Ｐゴシック" pitchFamily="34" charset="-128"/>
              </a:rPr>
              <a:t>Don’t know</a:t>
            </a:r>
          </a:p>
        </p:txBody>
      </p:sp>
      <p:sp>
        <p:nvSpPr>
          <p:cNvPr id="72" name="TextBox 28"/>
          <p:cNvSpPr txBox="1">
            <a:spLocks noChangeArrowheads="1"/>
          </p:cNvSpPr>
          <p:nvPr/>
        </p:nvSpPr>
        <p:spPr bwMode="auto">
          <a:xfrm>
            <a:off x="806575" y="6416006"/>
            <a:ext cx="83169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i="1" dirty="0">
                <a:latin typeface="+mn-lt"/>
              </a:rPr>
              <a:t>Base: 887 GB adults who have heard of Magna Carta, 20-24.10.2012                   Source: Ipsos MORI /Magna Carta 800</a:t>
            </a:r>
            <a:r>
              <a:rPr lang="en-US" altLang="en-US" sz="1200" i="1" baseline="30000" dirty="0">
                <a:latin typeface="+mn-lt"/>
              </a:rPr>
              <a:t>TH</a:t>
            </a:r>
            <a:endParaRPr lang="en-US" altLang="en-US" sz="1200" i="1" dirty="0">
              <a:latin typeface="+mn-lt"/>
            </a:endParaRPr>
          </a:p>
          <a:p>
            <a:pPr eaLnBrk="1" hangingPunct="1"/>
            <a:endParaRPr lang="en-US" altLang="en-US" sz="1400" i="1" dirty="0">
              <a:latin typeface="+mn-lt"/>
            </a:endParaRPr>
          </a:p>
        </p:txBody>
      </p:sp>
      <p:sp>
        <p:nvSpPr>
          <p:cNvPr id="73" name="Rectangle 27"/>
          <p:cNvSpPr>
            <a:spLocks noChangeArrowheads="1"/>
          </p:cNvSpPr>
          <p:nvPr/>
        </p:nvSpPr>
        <p:spPr bwMode="auto">
          <a:xfrm>
            <a:off x="879600" y="1340768"/>
            <a:ext cx="595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n-lt"/>
              </a:rPr>
              <a:t>Q) “</a:t>
            </a:r>
            <a:r>
              <a:rPr lang="en-US" altLang="en-US" sz="2800" i="1" dirty="0">
                <a:latin typeface="+mn-lt"/>
              </a:rPr>
              <a:t>As far as you know…</a:t>
            </a:r>
            <a:r>
              <a:rPr lang="en-US" altLang="en-US" sz="2800" dirty="0">
                <a:latin typeface="+mn-lt"/>
              </a:rPr>
              <a:t>	</a:t>
            </a:r>
          </a:p>
        </p:txBody>
      </p:sp>
      <p:sp>
        <p:nvSpPr>
          <p:cNvPr id="74" name="Slide Number Placeholder 2"/>
          <p:cNvSpPr txBox="1">
            <a:spLocks/>
          </p:cNvSpPr>
          <p:nvPr/>
        </p:nvSpPr>
        <p:spPr>
          <a:xfrm>
            <a:off x="6532687" y="6293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ED2C899-B4BA-4E0F-AE73-33C3641F07D6}" type="slidenum">
              <a:rPr lang="en-GB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10</a:t>
            </a:fld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487465" y="5013176"/>
            <a:ext cx="1092647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1200" b="1" i="1" dirty="0">
                <a:solidFill>
                  <a:srgbClr val="FFFFFF"/>
                </a:solidFill>
                <a:ea typeface="ＭＳ Ｐゴシック" pitchFamily="34" charset="-128"/>
              </a:rPr>
              <a:t>Other answer/DK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259632" y="5085184"/>
            <a:ext cx="1092647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1200" b="1" i="1" dirty="0">
                <a:solidFill>
                  <a:srgbClr val="FFFFFF"/>
                </a:solidFill>
                <a:ea typeface="ＭＳ Ｐゴシック" pitchFamily="34" charset="-128"/>
              </a:rPr>
              <a:t>Other answer/DK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  <p:bldGraphic spid="59" grpId="0">
        <p:bldAsOne/>
      </p:bldGraphic>
      <p:bldGraphic spid="6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560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714548"/>
              </p:ext>
            </p:extLst>
          </p:nvPr>
        </p:nvGraphicFramePr>
        <p:xfrm>
          <a:off x="3626669" y="2051198"/>
          <a:ext cx="6096000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r:id="rId6" imgW="6096528" imgH="4401693" progId="Excel.Sheet.8">
                  <p:embed/>
                </p:oleObj>
              </mc:Choice>
              <mc:Fallback>
                <p:oleObj r:id="rId6" imgW="6096528" imgH="4401693" progId="Excel.Sheet.8">
                  <p:embed/>
                  <p:pic>
                    <p:nvPicPr>
                      <p:cNvPr id="0" name="Picture 14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669" y="2051198"/>
                        <a:ext cx="6096000" cy="440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8308404" y="1958926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60%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7338244" y="2531913"/>
            <a:ext cx="80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49%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6674669" y="2944663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38%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511156" y="3336776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36%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417494" y="3668563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35%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5606281" y="4387701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25%</a:t>
            </a: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5291956" y="4749651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21%</a:t>
            </a:r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4480744" y="5103663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9%</a:t>
            </a: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3914006" y="5479901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2%</a:t>
            </a:r>
          </a:p>
        </p:txBody>
      </p:sp>
      <p:sp>
        <p:nvSpPr>
          <p:cNvPr id="25613" name="TextBox 14"/>
          <p:cNvSpPr txBox="1">
            <a:spLocks noChangeArrowheads="1"/>
          </p:cNvSpPr>
          <p:nvPr/>
        </p:nvSpPr>
        <p:spPr bwMode="auto">
          <a:xfrm>
            <a:off x="467544" y="2195363"/>
            <a:ext cx="320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2400" b="1" u="sng" dirty="0">
                <a:latin typeface="+mn-lt"/>
              </a:rPr>
              <a:t>The </a:t>
            </a:r>
            <a:r>
              <a:rPr lang="en-US" altLang="en-US" sz="2400" b="1" u="sng" dirty="0" smtClean="0">
                <a:latin typeface="+mn-lt"/>
              </a:rPr>
              <a:t>Rule </a:t>
            </a:r>
            <a:r>
              <a:rPr lang="en-US" altLang="en-US" sz="2400" b="1" u="sng" dirty="0">
                <a:latin typeface="+mn-lt"/>
              </a:rPr>
              <a:t>of </a:t>
            </a:r>
            <a:r>
              <a:rPr lang="en-US" altLang="en-US" sz="2400" b="1" u="sng" dirty="0" smtClean="0">
                <a:latin typeface="+mn-lt"/>
              </a:rPr>
              <a:t>Law</a:t>
            </a:r>
            <a:endParaRPr lang="en-US" altLang="en-US" sz="2000" b="1" u="sng" dirty="0">
              <a:latin typeface="+mn-lt"/>
            </a:endParaRPr>
          </a:p>
        </p:txBody>
      </p:sp>
      <p:sp>
        <p:nvSpPr>
          <p:cNvPr id="25614" name="TextBox 15"/>
          <p:cNvSpPr txBox="1">
            <a:spLocks noChangeArrowheads="1"/>
          </p:cNvSpPr>
          <p:nvPr/>
        </p:nvSpPr>
        <p:spPr bwMode="auto">
          <a:xfrm>
            <a:off x="467544" y="2601763"/>
            <a:ext cx="320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600" u="sng" dirty="0">
                <a:latin typeface="+mn-lt"/>
              </a:rPr>
              <a:t>Trial by jury</a:t>
            </a:r>
          </a:p>
        </p:txBody>
      </p:sp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699319" y="2916088"/>
            <a:ext cx="295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u="sng" dirty="0">
                <a:latin typeface="+mn-lt"/>
              </a:rPr>
              <a:t>Democracy</a:t>
            </a:r>
          </a:p>
        </p:txBody>
      </p:sp>
      <p:sp>
        <p:nvSpPr>
          <p:cNvPr id="25616" name="TextBox 17"/>
          <p:cNvSpPr txBox="1">
            <a:spLocks noChangeArrowheads="1"/>
          </p:cNvSpPr>
          <p:nvPr/>
        </p:nvSpPr>
        <p:spPr bwMode="auto">
          <a:xfrm>
            <a:off x="699319" y="3306613"/>
            <a:ext cx="295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Freedom of speech</a:t>
            </a:r>
          </a:p>
        </p:txBody>
      </p:sp>
      <p:sp>
        <p:nvSpPr>
          <p:cNvPr id="25617" name="TextBox 18"/>
          <p:cNvSpPr txBox="1">
            <a:spLocks noChangeArrowheads="1"/>
          </p:cNvSpPr>
          <p:nvPr/>
        </p:nvSpPr>
        <p:spPr bwMode="auto">
          <a:xfrm>
            <a:off x="699319" y="3665388"/>
            <a:ext cx="295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u="sng" dirty="0">
                <a:latin typeface="+mn-lt"/>
              </a:rPr>
              <a:t>Basic human rights</a:t>
            </a:r>
          </a:p>
        </p:txBody>
      </p:sp>
      <p:sp>
        <p:nvSpPr>
          <p:cNvPr id="25618" name="TextBox 19"/>
          <p:cNvSpPr txBox="1">
            <a:spLocks noChangeArrowheads="1"/>
          </p:cNvSpPr>
          <p:nvPr/>
        </p:nvSpPr>
        <p:spPr bwMode="auto">
          <a:xfrm>
            <a:off x="699319" y="4382938"/>
            <a:ext cx="295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u="sng" dirty="0">
                <a:latin typeface="+mn-lt"/>
              </a:rPr>
              <a:t>Freedom of religion</a:t>
            </a:r>
          </a:p>
        </p:txBody>
      </p:sp>
      <p:sp>
        <p:nvSpPr>
          <p:cNvPr id="25619" name="TextBox 20"/>
          <p:cNvSpPr txBox="1">
            <a:spLocks noChangeArrowheads="1"/>
          </p:cNvSpPr>
          <p:nvPr/>
        </p:nvSpPr>
        <p:spPr bwMode="auto">
          <a:xfrm>
            <a:off x="699319" y="4756001"/>
            <a:ext cx="295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The right to vote</a:t>
            </a:r>
          </a:p>
        </p:txBody>
      </p:sp>
      <p:sp>
        <p:nvSpPr>
          <p:cNvPr id="25620" name="TextBox 21"/>
          <p:cNvSpPr txBox="1">
            <a:spLocks noChangeArrowheads="1"/>
          </p:cNvSpPr>
          <p:nvPr/>
        </p:nvSpPr>
        <p:spPr bwMode="auto">
          <a:xfrm>
            <a:off x="699319" y="5114776"/>
            <a:ext cx="295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Equal rights for women</a:t>
            </a:r>
          </a:p>
        </p:txBody>
      </p:sp>
      <p:sp>
        <p:nvSpPr>
          <p:cNvPr id="25621" name="TextBox 22"/>
          <p:cNvSpPr txBox="1">
            <a:spLocks noChangeArrowheads="1"/>
          </p:cNvSpPr>
          <p:nvPr/>
        </p:nvSpPr>
        <p:spPr bwMode="auto">
          <a:xfrm>
            <a:off x="1626419" y="5503713"/>
            <a:ext cx="2001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600" dirty="0">
                <a:latin typeface="+mn-lt"/>
              </a:rPr>
              <a:t>Nothing / none</a:t>
            </a:r>
          </a:p>
        </p:txBody>
      </p:sp>
      <p:sp>
        <p:nvSpPr>
          <p:cNvPr id="25622" name="TextBox 32"/>
          <p:cNvSpPr txBox="1">
            <a:spLocks noChangeArrowheads="1"/>
          </p:cNvSpPr>
          <p:nvPr/>
        </p:nvSpPr>
        <p:spPr bwMode="auto">
          <a:xfrm>
            <a:off x="827088" y="1268760"/>
            <a:ext cx="756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itchFamily="34" charset="0"/>
              </a:rPr>
              <a:t>Q</a:t>
            </a:r>
            <a:r>
              <a:rPr lang="en-US" altLang="en-US" sz="2400" b="1" dirty="0">
                <a:latin typeface="Calibri" pitchFamily="34" charset="0"/>
              </a:rPr>
              <a:t>)   “</a:t>
            </a:r>
            <a:r>
              <a:rPr lang="en-US" altLang="en-US" sz="2400" b="1" i="1" dirty="0">
                <a:latin typeface="Calibri" pitchFamily="34" charset="0"/>
              </a:rPr>
              <a:t>Which, if any, of these rights do you think the Magna Carta guaranteed?”</a:t>
            </a:r>
            <a:r>
              <a:rPr lang="en-US" altLang="en-US" sz="2400" dirty="0">
                <a:latin typeface="Calibri" pitchFamily="34" charset="0"/>
              </a:rPr>
              <a:t>	</a:t>
            </a:r>
          </a:p>
        </p:txBody>
      </p:sp>
      <p:sp>
        <p:nvSpPr>
          <p:cNvPr id="25623" name="TextBox 35"/>
          <p:cNvSpPr txBox="1">
            <a:spLocks noChangeArrowheads="1"/>
          </p:cNvSpPr>
          <p:nvPr/>
        </p:nvSpPr>
        <p:spPr bwMode="auto">
          <a:xfrm>
            <a:off x="4717281" y="5841851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12%</a:t>
            </a:r>
          </a:p>
        </p:txBody>
      </p:sp>
      <p:sp>
        <p:nvSpPr>
          <p:cNvPr id="25624" name="TextBox 36"/>
          <p:cNvSpPr txBox="1">
            <a:spLocks noChangeArrowheads="1"/>
          </p:cNvSpPr>
          <p:nvPr/>
        </p:nvSpPr>
        <p:spPr bwMode="auto">
          <a:xfrm>
            <a:off x="1629594" y="5865663"/>
            <a:ext cx="2001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600" dirty="0">
                <a:latin typeface="+mn-lt"/>
              </a:rPr>
              <a:t>Don’t know</a:t>
            </a:r>
          </a:p>
        </p:txBody>
      </p:sp>
      <p:sp>
        <p:nvSpPr>
          <p:cNvPr id="25626" name="TextBox 38"/>
          <p:cNvSpPr txBox="1">
            <a:spLocks noChangeArrowheads="1"/>
          </p:cNvSpPr>
          <p:nvPr/>
        </p:nvSpPr>
        <p:spPr bwMode="auto">
          <a:xfrm>
            <a:off x="6009506" y="4032101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+mn-lt"/>
              </a:rPr>
              <a:t>30%</a:t>
            </a:r>
          </a:p>
        </p:txBody>
      </p:sp>
      <p:sp>
        <p:nvSpPr>
          <p:cNvPr id="25627" name="TextBox 39"/>
          <p:cNvSpPr txBox="1">
            <a:spLocks noChangeArrowheads="1"/>
          </p:cNvSpPr>
          <p:nvPr/>
        </p:nvSpPr>
        <p:spPr bwMode="auto">
          <a:xfrm>
            <a:off x="0" y="4005064"/>
            <a:ext cx="381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u="sng" dirty="0">
                <a:latin typeface="+mn-lt"/>
              </a:rPr>
              <a:t>Freedom from arbitrary arrest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84213" y="1196975"/>
            <a:ext cx="6767512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674415" y="2242492"/>
            <a:ext cx="863600" cy="504825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39552" y="260648"/>
            <a:ext cx="75608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Six in ten who’ve heard of Magna Carta know it guaranteed Rule of Law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25" name="TextBox 37"/>
          <p:cNvSpPr txBox="1">
            <a:spLocks noChangeArrowheads="1"/>
          </p:cNvSpPr>
          <p:nvPr/>
        </p:nvSpPr>
        <p:spPr bwMode="auto">
          <a:xfrm>
            <a:off x="827088" y="6381750"/>
            <a:ext cx="7632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i="1" dirty="0">
                <a:latin typeface="+mn-lt"/>
              </a:rPr>
              <a:t>Base: 887 GB adults who have heard of Magna Carta, 20-24 October 2012	      Source: Ipsos MORI /  Magna Carta 800th    </a:t>
            </a:r>
          </a:p>
          <a:p>
            <a:pPr eaLnBrk="1" hangingPunct="1"/>
            <a:endParaRPr lang="en-US" altLang="en-US" sz="1400" i="1" dirty="0">
              <a:latin typeface="+mn-lt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5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7748" y="1340768"/>
            <a:ext cx="3750254" cy="564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HM The Queen as Patron of the Magna Carta Trust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39552" y="466830"/>
            <a:ext cx="6048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FFFFF"/>
                </a:solidFill>
                <a:latin typeface="Calibri" pitchFamily="34" charset="0"/>
              </a:rPr>
              <a:t>Key Achievements To Date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8542" y="1968887"/>
            <a:ext cx="3750254" cy="54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Advisory Board, MC800th Committee and Sub Committees established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748" y="3191210"/>
            <a:ext cx="375025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Dedicated website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established and social media activity </a:t>
            </a:r>
            <a:r>
              <a:rPr lang="en-GB" altLang="en-US" sz="1400" b="1" dirty="0" err="1" smtClean="0">
                <a:solidFill>
                  <a:schemeClr val="tx1"/>
                </a:solidFill>
              </a:rPr>
              <a:t>ongoing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 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7748" y="3830481"/>
            <a:ext cx="3750254" cy="500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 smtClean="0">
                <a:solidFill>
                  <a:schemeClr val="tx1"/>
                </a:solidFill>
              </a:rPr>
              <a:t>Launch of </a:t>
            </a:r>
            <a:r>
              <a:rPr lang="en-GB" altLang="en-US" sz="1400" b="1" dirty="0" err="1" smtClean="0">
                <a:solidFill>
                  <a:schemeClr val="tx1"/>
                </a:solidFill>
              </a:rPr>
              <a:t>www.magnacartatrails.com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5011" y="4394117"/>
            <a:ext cx="3750254" cy="660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Wide range of stakeholders engaged, co-ordinating activities and aspirations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330" y="5117526"/>
            <a:ext cx="3750254" cy="578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 smtClean="0">
                <a:solidFill>
                  <a:schemeClr val="tx1"/>
                </a:solidFill>
              </a:rPr>
              <a:t>Royal Mail Magna Carta stamps agreed for launch in June 2015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5759392"/>
            <a:ext cx="3750254" cy="38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£2 commemorative coin agreed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6205419"/>
            <a:ext cx="3750254" cy="59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Magna Carta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Evensongs </a:t>
            </a:r>
            <a:r>
              <a:rPr lang="en-GB" altLang="en-US" sz="1400" b="1" dirty="0">
                <a:solidFill>
                  <a:schemeClr val="tx1"/>
                </a:solidFill>
              </a:rPr>
              <a:t>at Temple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Church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94471" y="1319284"/>
            <a:ext cx="4537807" cy="518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St Albans 2013 Magna Carta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weekend and Stakeholder meeting 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4471" y="1908462"/>
            <a:ext cx="4537807" cy="618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 smtClean="0">
                <a:solidFill>
                  <a:schemeClr val="tx1"/>
                </a:solidFill>
              </a:rPr>
              <a:t>Bury </a:t>
            </a:r>
            <a:r>
              <a:rPr lang="en-GB" altLang="en-US" sz="1400" b="1" dirty="0">
                <a:solidFill>
                  <a:schemeClr val="tx1"/>
                </a:solidFill>
              </a:rPr>
              <a:t>St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Edmunds 2014 Sound &amp; Light show and Stakeholder meeting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4471" y="3263050"/>
            <a:ext cx="4537807" cy="523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Magna Carta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Book (Nicholas Vincent) ABA Edition launched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94471" y="3857201"/>
            <a:ext cx="4537807" cy="567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Telegraph as media partner; planning range of activities with the BBC TV and radio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94471" y="4495965"/>
            <a:ext cx="4537807" cy="38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“The Great Charter” play script written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94471" y="4949557"/>
            <a:ext cx="4537807" cy="548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200" b="1" dirty="0">
                <a:solidFill>
                  <a:schemeClr val="tx1"/>
                </a:solidFill>
              </a:rPr>
              <a:t>At least 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five music </a:t>
            </a:r>
            <a:r>
              <a:rPr lang="en-GB" altLang="en-US" sz="1200" b="1" dirty="0">
                <a:solidFill>
                  <a:schemeClr val="tx1"/>
                </a:solidFill>
              </a:rPr>
              <a:t>compositions planned 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(Cantata completed; Calypso, Medieval Anthem, Pop/Rock, Hip Hop)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4471" y="5568748"/>
            <a:ext cx="4537807" cy="519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Agreement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on </a:t>
            </a:r>
            <a:r>
              <a:rPr lang="en-GB" altLang="en-US" sz="1400" b="1" dirty="0">
                <a:solidFill>
                  <a:schemeClr val="tx1"/>
                </a:solidFill>
              </a:rPr>
              <a:t>international conferences (UK, USA,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Eastern Europe and Caribbean)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94471" y="6159261"/>
            <a:ext cx="4537807" cy="582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>
                <a:solidFill>
                  <a:schemeClr val="tx1"/>
                </a:solidFill>
              </a:rPr>
              <a:t>Conducted baseline survey of the British public’s understanding of Magna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Carta </a:t>
            </a:r>
            <a:endParaRPr lang="en-GB" altLang="en-US" sz="14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536" y="2579294"/>
            <a:ext cx="3750254" cy="548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 smtClean="0">
                <a:solidFill>
                  <a:schemeClr val="tx1"/>
                </a:solidFill>
              </a:rPr>
              <a:t>£1 million grant announced by Chancellor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8303462" y="6462575"/>
            <a:ext cx="689248" cy="365125"/>
          </a:xfrm>
        </p:spPr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4494470" y="2597605"/>
            <a:ext cx="4542025" cy="594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altLang="en-US" sz="1400" b="1" dirty="0" smtClean="0">
                <a:solidFill>
                  <a:schemeClr val="tx1"/>
                </a:solidFill>
              </a:rPr>
              <a:t>Launch of  </a:t>
            </a:r>
            <a:r>
              <a:rPr lang="en-GB" altLang="en-US" sz="1400" b="1" dirty="0">
                <a:solidFill>
                  <a:schemeClr val="tx1"/>
                </a:solidFill>
              </a:rPr>
              <a:t>Junior Lawyers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in </a:t>
            </a:r>
            <a:r>
              <a:rPr lang="en-GB" altLang="en-US" sz="1400" b="1" dirty="0">
                <a:solidFill>
                  <a:schemeClr val="tx1"/>
                </a:solidFill>
              </a:rPr>
              <a:t>Schools programme</a:t>
            </a:r>
          </a:p>
        </p:txBody>
      </p:sp>
    </p:spTree>
    <p:extLst>
      <p:ext uri="{BB962C8B-B14F-4D97-AF65-F5344CB8AC3E}">
        <p14:creationId xmlns:p14="http://schemas.microsoft.com/office/powerpoint/2010/main" val="10956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3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93558" y="465850"/>
            <a:ext cx="7506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Calibri" pitchFamily="34" charset="0"/>
              </a:rPr>
              <a:t>133 DAYS TO G0! (from 1</a:t>
            </a:r>
            <a:r>
              <a:rPr lang="en-US" altLang="en-US" sz="3600" b="1" baseline="30000" dirty="0" smtClean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US" altLang="en-US" sz="3600" b="1" dirty="0" smtClean="0">
                <a:solidFill>
                  <a:srgbClr val="FFFFFF"/>
                </a:solidFill>
                <a:latin typeface="Calibri" pitchFamily="34" charset="0"/>
              </a:rPr>
              <a:t> Feb)</a:t>
            </a:r>
            <a:endParaRPr lang="en-US" altLang="en-US" sz="36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021291"/>
            <a:ext cx="9144000" cy="778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algn="ctr">
              <a:spcAft>
                <a:spcPts val="400"/>
              </a:spcAft>
            </a:pPr>
            <a:r>
              <a:rPr lang="en-GB" altLang="en-US" sz="3600" b="1" dirty="0" smtClean="0">
                <a:solidFill>
                  <a:schemeClr val="tx1"/>
                </a:solidFill>
              </a:rPr>
              <a:t>www.magnacarta800th.com</a:t>
            </a:r>
            <a:endParaRPr lang="en-GB" alt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6445" r="6562" b="38266"/>
          <a:stretch/>
        </p:blipFill>
        <p:spPr bwMode="auto">
          <a:xfrm>
            <a:off x="217839" y="1581219"/>
            <a:ext cx="8746649" cy="436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467544" y="498475"/>
            <a:ext cx="6048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FFFFF"/>
                </a:solidFill>
                <a:latin typeface="Calibri" pitchFamily="34" charset="0"/>
              </a:rPr>
              <a:t>Highlight Events </a:t>
            </a:r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2015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2293722"/>
            <a:ext cx="375025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Library of Congress Exhibition, </a:t>
            </a:r>
            <a:r>
              <a:rPr lang="en-GB" sz="1400" b="1" dirty="0" smtClean="0">
                <a:solidFill>
                  <a:schemeClr val="tx1"/>
                </a:solidFill>
              </a:rPr>
              <a:t>4 November 2014 </a:t>
            </a:r>
            <a:r>
              <a:rPr lang="en-GB" sz="1400" b="1" dirty="0">
                <a:solidFill>
                  <a:schemeClr val="tx1"/>
                </a:solidFill>
              </a:rPr>
              <a:t>– </a:t>
            </a:r>
            <a:r>
              <a:rPr lang="en-GB" sz="1400" b="1" dirty="0" smtClean="0">
                <a:solidFill>
                  <a:schemeClr val="tx1"/>
                </a:solidFill>
              </a:rPr>
              <a:t>19 January 2015, Symposium 9 December 2014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3246596"/>
            <a:ext cx="3750254" cy="681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British Library Exhibition, largest ever held, </a:t>
            </a:r>
            <a:r>
              <a:rPr lang="en-GB" sz="1400" b="1" dirty="0" smtClean="0">
                <a:solidFill>
                  <a:schemeClr val="tx1"/>
                </a:solidFill>
              </a:rPr>
              <a:t>13 March -1 September 2015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4160506"/>
            <a:ext cx="3750254" cy="681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UK Supreme Court Exhibition, </a:t>
            </a:r>
            <a:r>
              <a:rPr lang="en-GB" sz="1400" b="1" dirty="0" smtClean="0">
                <a:solidFill>
                  <a:schemeClr val="tx1"/>
                </a:solidFill>
              </a:rPr>
              <a:t>1 August – 30 September </a:t>
            </a:r>
            <a:r>
              <a:rPr lang="en-GB" sz="1400" b="1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5074416"/>
            <a:ext cx="3750254" cy="681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UK Parliament Exhibition, National Archives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988324"/>
            <a:ext cx="3750254" cy="681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Events at Temple </a:t>
            </a:r>
            <a:r>
              <a:rPr lang="en-GB" sz="1400" b="1" dirty="0" smtClean="0">
                <a:solidFill>
                  <a:schemeClr val="tx1"/>
                </a:solidFill>
              </a:rPr>
              <a:t>Church and </a:t>
            </a:r>
            <a:r>
              <a:rPr lang="en-GB" sz="1400" b="1" dirty="0">
                <a:solidFill>
                  <a:schemeClr val="tx1"/>
                </a:solidFill>
              </a:rPr>
              <a:t>Inns of </a:t>
            </a:r>
            <a:r>
              <a:rPr lang="en-GB" sz="1400" b="1" dirty="0" smtClean="0">
                <a:solidFill>
                  <a:schemeClr val="tx1"/>
                </a:solidFill>
              </a:rPr>
              <a:t>Court, </a:t>
            </a:r>
            <a:r>
              <a:rPr lang="en-GB" sz="1400" b="1" dirty="0">
                <a:solidFill>
                  <a:schemeClr val="tx1"/>
                </a:solidFill>
              </a:rPr>
              <a:t>January 2015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7984" y="1367716"/>
            <a:ext cx="3750254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Runnymede </a:t>
            </a:r>
            <a:r>
              <a:rPr lang="en-GB" sz="1400" b="1" dirty="0" smtClean="0">
                <a:solidFill>
                  <a:schemeClr val="tx1"/>
                </a:solidFill>
              </a:rPr>
              <a:t>Magna Carta Commemorations: 15</a:t>
            </a:r>
            <a:r>
              <a:rPr lang="en-GB" sz="14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1400" b="1" dirty="0" smtClean="0">
                <a:solidFill>
                  <a:schemeClr val="tx1"/>
                </a:solidFill>
              </a:rPr>
              <a:t> June </a:t>
            </a:r>
            <a:r>
              <a:rPr lang="en-GB" sz="1400" b="1" dirty="0">
                <a:solidFill>
                  <a:schemeClr val="tx1"/>
                </a:solidFill>
              </a:rPr>
              <a:t>2015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27984" y="2235894"/>
            <a:ext cx="3750254" cy="320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Events across Magna Carta Towns </a:t>
            </a:r>
            <a:r>
              <a:rPr lang="en-GB" sz="1400" b="1" dirty="0" smtClean="0">
                <a:solidFill>
                  <a:schemeClr val="tx1"/>
                </a:solidFill>
              </a:rPr>
              <a:t>2015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7984" y="2741068"/>
            <a:ext cx="3750254" cy="820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National and international conferences and symposiums UK, US, </a:t>
            </a:r>
            <a:r>
              <a:rPr lang="en-GB" sz="1400" b="1" dirty="0" smtClean="0">
                <a:solidFill>
                  <a:schemeClr val="tx1"/>
                </a:solidFill>
              </a:rPr>
              <a:t>Eastern Europe, Caribbean, </a:t>
            </a:r>
            <a:r>
              <a:rPr lang="en-GB" sz="1400" b="1" dirty="0">
                <a:solidFill>
                  <a:schemeClr val="tx1"/>
                </a:solidFill>
              </a:rPr>
              <a:t>other countries</a:t>
            </a: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7984" y="3745978"/>
            <a:ext cx="3750254" cy="681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First Day launch(es) and circulation of commemorative </a:t>
            </a:r>
            <a:r>
              <a:rPr lang="en-GB" sz="1400" b="1" dirty="0" smtClean="0">
                <a:solidFill>
                  <a:schemeClr val="tx1"/>
                </a:solidFill>
              </a:rPr>
              <a:t>coins/stamps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7984" y="4611192"/>
            <a:ext cx="3750254" cy="681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American Bar Association conferences, meetings and displays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7984" y="5476407"/>
            <a:ext cx="3750254" cy="832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>
                <a:solidFill>
                  <a:schemeClr val="tx1"/>
                </a:solidFill>
              </a:rPr>
              <a:t>British Library, Salisbury and Lincoln 1215 Magna Carta on </a:t>
            </a:r>
            <a:r>
              <a:rPr lang="en-GB" sz="1400" b="1" dirty="0" smtClean="0">
                <a:solidFill>
                  <a:schemeClr val="tx1"/>
                </a:solidFill>
              </a:rPr>
              <a:t>display</a:t>
            </a:r>
            <a:r>
              <a:rPr lang="en-GB" sz="1400" b="1" dirty="0">
                <a:solidFill>
                  <a:schemeClr val="tx1"/>
                </a:solidFill>
              </a:rPr>
              <a:t>, also Durham, London, National Archives, Oxford, etc.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1340768"/>
            <a:ext cx="375025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Magna Carta Guildhall Dinner: 12th January 2015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16416" y="6525344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E3C0F34-8F12-417C-A9DF-65E452540539}" type="slidenum">
              <a:rPr lang="en-GB" sz="900"/>
              <a:pPr/>
              <a:t>14</a:t>
            </a:fld>
            <a:endParaRPr lang="en-GB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4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51520" y="1196753"/>
            <a:ext cx="4014064" cy="689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Continue </a:t>
            </a:r>
            <a:r>
              <a:rPr lang="en-GB" altLang="en-US" sz="1600" b="1" dirty="0">
                <a:solidFill>
                  <a:schemeClr val="tx1"/>
                </a:solidFill>
              </a:rPr>
              <a:t>co-ordination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mechanisms</a:t>
            </a:r>
            <a:r>
              <a:rPr lang="en-GB" altLang="en-US" sz="1600" b="1" dirty="0">
                <a:solidFill>
                  <a:schemeClr val="tx1"/>
                </a:solidFill>
              </a:rPr>
              <a:t>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for partners, e.g. monthly meetings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0032" y="1268760"/>
            <a:ext cx="3744416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Allocate remaining UK Government Grant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109109"/>
            <a:ext cx="4014064" cy="818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Continue stakeholder outreach: next networking event in Feb 2015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975728"/>
            <a:ext cx="4014064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Continue to develop </a:t>
            </a:r>
            <a:r>
              <a:rPr lang="en-GB" altLang="en-US" sz="1600" b="1" dirty="0">
                <a:solidFill>
                  <a:schemeClr val="tx1"/>
                </a:solidFill>
              </a:rPr>
              <a:t>deeper ties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with The Commonwealth, </a:t>
            </a:r>
            <a:r>
              <a:rPr lang="en-GB" altLang="en-US" sz="1600" b="1" dirty="0">
                <a:solidFill>
                  <a:schemeClr val="tx1"/>
                </a:solidFill>
              </a:rPr>
              <a:t>as directed by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Her </a:t>
            </a:r>
            <a:r>
              <a:rPr lang="en-GB" altLang="en-US" sz="1600" b="1" dirty="0">
                <a:solidFill>
                  <a:schemeClr val="tx1"/>
                </a:solidFill>
              </a:rPr>
              <a:t>Majesty The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Queen, and internationally generally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3150569"/>
            <a:ext cx="4014064" cy="60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Support key stakeholders hosting Magna Carta events in 2015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5422766"/>
            <a:ext cx="3960440" cy="8145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Manage UK Government's Grant           (c.£920,000 allocated to date)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39552" y="282714"/>
            <a:ext cx="70561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MC800</a:t>
            </a:r>
            <a:r>
              <a:rPr lang="en-US" altLang="en-US" sz="3000" b="1" baseline="30000" dirty="0" smtClean="0">
                <a:solidFill>
                  <a:srgbClr val="FFFFFF"/>
                </a:solidFill>
                <a:latin typeface="Calibri" pitchFamily="34" charset="0"/>
              </a:rPr>
              <a:t>th</a:t>
            </a:r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’s Priorities </a:t>
            </a:r>
            <a:r>
              <a:rPr lang="en-US" altLang="en-US" sz="3000" b="1" dirty="0">
                <a:solidFill>
                  <a:srgbClr val="FFFFFF"/>
                </a:solidFill>
                <a:latin typeface="Calibri" pitchFamily="34" charset="0"/>
              </a:rPr>
              <a:t>for </a:t>
            </a:r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2015 (1)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2" y="2501926"/>
            <a:ext cx="374441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Provide a strategic lead for the national and international communications of </a:t>
            </a:r>
            <a:r>
              <a:rPr lang="en-GB" altLang="en-US" sz="1600" b="1" dirty="0">
                <a:solidFill>
                  <a:schemeClr val="tx1"/>
                </a:solidFill>
              </a:rPr>
              <a:t>the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anniversary, especially across social media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0032" y="4311156"/>
            <a:ext cx="3744416" cy="837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Promote MC800th </a:t>
            </a:r>
            <a:r>
              <a:rPr lang="en-GB" altLang="en-US" sz="1600" b="1" dirty="0">
                <a:solidFill>
                  <a:schemeClr val="tx1"/>
                </a:solidFill>
              </a:rPr>
              <a:t>website as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core communications tool for 800</a:t>
            </a:r>
            <a:r>
              <a:rPr lang="en-GB" altLang="en-US" sz="1600" b="1" baseline="30000" dirty="0" smtClean="0">
                <a:solidFill>
                  <a:schemeClr val="tx1"/>
                </a:solidFill>
              </a:rPr>
              <a:t>th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 anniversary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057400" cy="365125"/>
          </a:xfrm>
        </p:spPr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860032" y="5517232"/>
            <a:ext cx="375025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Respond to media enquiries and provide interviews, briefings, </a:t>
            </a:r>
            <a:r>
              <a:rPr lang="en-GB" altLang="en-US" sz="1600" b="1" dirty="0" err="1" smtClean="0">
                <a:solidFill>
                  <a:schemeClr val="tx1"/>
                </a:solidFill>
              </a:rPr>
              <a:t>etc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22" grpId="0" animBg="1"/>
      <p:bldP spid="23" grpId="0" animBg="1"/>
      <p:bldP spid="24" grpId="0" animBg="1"/>
      <p:bldP spid="26" grpId="0" animBg="1"/>
      <p:bldP spid="14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6" y="1628800"/>
            <a:ext cx="375025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>
                <a:solidFill>
                  <a:schemeClr val="tx1"/>
                </a:solidFill>
              </a:rPr>
              <a:t>Finalise p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lan and delivery for key event at Runnymede </a:t>
            </a:r>
            <a:r>
              <a:rPr lang="en-GB" altLang="en-US" sz="1600" b="1" dirty="0">
                <a:solidFill>
                  <a:schemeClr val="tx1"/>
                </a:solidFill>
              </a:rPr>
              <a:t>on 15th June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2015 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946743"/>
            <a:ext cx="3750254" cy="647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Publish the Magna Carta international public opinion survey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3903594"/>
            <a:ext cx="3750254" cy="54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Promote and support Magna Carta Citizenship ceremonies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12019" y="477416"/>
            <a:ext cx="75163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FFFFF"/>
                </a:solidFill>
                <a:latin typeface="Calibri" pitchFamily="34" charset="0"/>
              </a:rPr>
              <a:t>MC800</a:t>
            </a:r>
            <a:r>
              <a:rPr lang="en-US" altLang="en-US" sz="3000" b="1" baseline="30000" dirty="0">
                <a:solidFill>
                  <a:srgbClr val="FFFFFF"/>
                </a:solidFill>
                <a:latin typeface="Calibri" pitchFamily="34" charset="0"/>
              </a:rPr>
              <a:t>th</a:t>
            </a:r>
            <a:r>
              <a:rPr lang="en-US" altLang="en-US" sz="3000" b="1" dirty="0">
                <a:solidFill>
                  <a:srgbClr val="FFFFFF"/>
                </a:solidFill>
                <a:latin typeface="Calibri" pitchFamily="34" charset="0"/>
              </a:rPr>
              <a:t>’s Priorities for </a:t>
            </a:r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2015 (2)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8073" y="4403493"/>
            <a:ext cx="3750254" cy="1025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Support educational outreach, including promoting Magna Carta Chronicle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4761970"/>
            <a:ext cx="3750254" cy="589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Guildhall Dinner and follow-up sponsorship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8072" y="1628800"/>
            <a:ext cx="371035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Support implementation of MC800 funded / supported projects (currently c.70)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678073" y="2724707"/>
            <a:ext cx="3750254" cy="607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Organise Magna Carta Mock Trial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8073" y="5661248"/>
            <a:ext cx="3750254" cy="607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Update and promote tourism, e.g. </a:t>
            </a:r>
            <a:r>
              <a:rPr lang="en-GB" altLang="en-US" sz="1600" b="1" dirty="0" err="1" smtClean="0">
                <a:solidFill>
                  <a:schemeClr val="tx1"/>
                </a:solidFill>
              </a:rPr>
              <a:t>www.magnacartatrail.com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5661248"/>
            <a:ext cx="375025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Expand and promote Magna Carta Junior Lawyers project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4008" y="3564100"/>
            <a:ext cx="3750254" cy="607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GB" altLang="en-US" sz="1600" b="1" dirty="0" smtClean="0">
                <a:solidFill>
                  <a:schemeClr val="tx1"/>
                </a:solidFill>
              </a:rPr>
              <a:t>Promote MC800</a:t>
            </a:r>
            <a:r>
              <a:rPr lang="en-GB" altLang="en-US" sz="1600" b="1" baseline="30000" dirty="0" smtClean="0">
                <a:solidFill>
                  <a:schemeClr val="tx1"/>
                </a:solidFill>
              </a:rPr>
              <a:t>th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 merchandise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8" grpId="0" animBg="1"/>
      <p:bldP spid="20" grpId="0" animBg="1"/>
      <p:bldP spid="28" grpId="0" animBg="1"/>
      <p:bldP spid="14" grpId="0" animBg="1"/>
      <p:bldP spid="15" grpId="0" animBg="1"/>
      <p:bldP spid="2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467544" y="253097"/>
            <a:ext cx="77768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Example international projects supported by MC800</a:t>
            </a:r>
            <a:r>
              <a:rPr lang="en-US" altLang="en-US" sz="3000" b="1" baseline="30000" dirty="0" smtClean="0">
                <a:solidFill>
                  <a:srgbClr val="FFFFFF"/>
                </a:solidFill>
                <a:latin typeface="Calibri" pitchFamily="34" charset="0"/>
              </a:rPr>
              <a:t>th</a:t>
            </a:r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268760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ABA:			Icon of Liberty under Law App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Australia:		Legacy of Magna Carta website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Baronial </a:t>
            </a:r>
            <a:r>
              <a:rPr lang="en-US" dirty="0"/>
              <a:t>Order:	US Magna Carta scholarship &amp; symposium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CLA:			Magna Carta exhibitions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err="1"/>
              <a:t>Ditchley</a:t>
            </a:r>
            <a:r>
              <a:rPr lang="en-US" dirty="0"/>
              <a:t>:		International Magna Carta conference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Dublin </a:t>
            </a:r>
            <a:r>
              <a:rPr lang="en-US" dirty="0" smtClean="0"/>
              <a:t>Cathedral:</a:t>
            </a:r>
            <a:r>
              <a:rPr lang="en-US" dirty="0"/>
              <a:t>	Magna Carta exhibition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ESU:			My Magna Carta international essay competition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err="1"/>
              <a:t>Hansard</a:t>
            </a:r>
            <a:r>
              <a:rPr lang="en-US" dirty="0"/>
              <a:t> Society:	Magna Carta scholarships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King’s College:		European Magna Carta seminar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Lincoln </a:t>
            </a:r>
            <a:r>
              <a:rPr lang="en-US" dirty="0"/>
              <a:t>University:	International young persons symposium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Poland</a:t>
            </a:r>
            <a:r>
              <a:rPr lang="en-US" dirty="0"/>
              <a:t>		Eastern European Symposium and Open Lecture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err="1"/>
              <a:t>Uni</a:t>
            </a:r>
            <a:r>
              <a:rPr lang="en-US" dirty="0"/>
              <a:t> Francois-Rabelais:	Franco-British Magna Carta conference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err="1"/>
              <a:t>Uni</a:t>
            </a:r>
            <a:r>
              <a:rPr lang="en-US" dirty="0"/>
              <a:t> of Auckland:	Magna Carta Committee and lecture series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UWI:			Lectures, seminars across the Caribbean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WAPOR:		International public opinion conference</a:t>
            </a:r>
            <a:endParaRPr lang="en-US" dirty="0"/>
          </a:p>
        </p:txBody>
      </p:sp>
      <p:sp>
        <p:nvSpPr>
          <p:cNvPr id="24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5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467544" y="253097"/>
            <a:ext cx="6048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MC800</a:t>
            </a:r>
            <a:r>
              <a:rPr lang="en-US" altLang="en-US" sz="3000" b="1" baseline="30000" dirty="0" smtClean="0">
                <a:solidFill>
                  <a:srgbClr val="FFFFFF"/>
                </a:solidFill>
                <a:latin typeface="Calibri" pitchFamily="34" charset="0"/>
              </a:rPr>
              <a:t>th</a:t>
            </a:r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 International Survey</a:t>
            </a:r>
          </a:p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(Results to be released in February)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412776"/>
            <a:ext cx="87129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Public opinion survey in 23 countries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Conducted in January 2015, using </a:t>
            </a:r>
            <a:r>
              <a:rPr lang="en-US" dirty="0" err="1" smtClean="0"/>
              <a:t>Ipsos</a:t>
            </a:r>
            <a:r>
              <a:rPr lang="en-US" dirty="0" smtClean="0"/>
              <a:t> </a:t>
            </a:r>
            <a:r>
              <a:rPr lang="en-US" i="1" dirty="0" smtClean="0"/>
              <a:t>Global Advisor</a:t>
            </a:r>
            <a:r>
              <a:rPr lang="en-US" dirty="0" smtClean="0"/>
              <a:t> survey tool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Argentina, Australia, Belgium, Brazil, Canada, China, France, Germany, GB,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Hungary, India, Italy, Japan, Mexico, Poland, Romania, Russia, South Africa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South Korea, Spain, Sweden, Turkey, USA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Q1:	Awareness of Magna Carta vs. Commonwealth Charter, International 	Declaration of Democracy, UN Declaration of Human Rights and US 	Declaration of Independence plus 4 country-specific documents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Q2: 	Awareness of which rights Magna Carta helped to guarantee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Q3:	Belief in which rights are must under threat in your country today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7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907088" y="6356351"/>
            <a:ext cx="2057400" cy="365125"/>
          </a:xfrm>
        </p:spPr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3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467544" y="498475"/>
            <a:ext cx="6048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UK Government Support Requests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340768"/>
            <a:ext cx="2412000" cy="40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altLang="en-US" sz="1600" b="1" dirty="0">
                <a:solidFill>
                  <a:schemeClr val="tx1"/>
                </a:solidFill>
              </a:rPr>
              <a:t>Cabinet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Briefing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6136" y="1340768"/>
            <a:ext cx="2412000" cy="4324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altLang="en-US" sz="1400" b="1" dirty="0" smtClean="0">
                <a:solidFill>
                  <a:schemeClr val="tx1"/>
                </a:solidFill>
              </a:rPr>
              <a:t>£1 million announced in Budget 2014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706" y="1872016"/>
            <a:ext cx="7776382" cy="404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</a:rPr>
              <a:t>Funding to support major, international pageant: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Runnymede</a:t>
            </a:r>
            <a:r>
              <a:rPr lang="en-GB" altLang="en-US" sz="1600" dirty="0" smtClean="0">
                <a:solidFill>
                  <a:schemeClr val="tx1"/>
                </a:solidFill>
              </a:rPr>
              <a:t>,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15 </a:t>
            </a:r>
            <a:r>
              <a:rPr lang="en-GB" altLang="en-US" sz="1600" b="1" dirty="0">
                <a:solidFill>
                  <a:schemeClr val="tx1"/>
                </a:solidFill>
              </a:rPr>
              <a:t>June 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2392840"/>
            <a:ext cx="7770544" cy="2428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altLang="en-US" sz="1600" b="1" dirty="0">
                <a:solidFill>
                  <a:schemeClr val="tx1"/>
                </a:solidFill>
              </a:rPr>
              <a:t>Specific aspirations: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2015 public holiday (PM not yet convinced)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MC in the national curriculum (history and citizenship)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MC facsimile and interpretation for students in 2015 (Education agreed)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MC facsimile and interpretation for new citizens in 2015 (Home Office agreed)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MC facsimile and interpretation for parents of babies born on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15 </a:t>
            </a:r>
            <a:r>
              <a:rPr lang="en-GB" altLang="en-US" sz="1400" b="1" dirty="0">
                <a:solidFill>
                  <a:schemeClr val="tx1"/>
                </a:solidFill>
              </a:rPr>
              <a:t>June 2015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 smtClean="0">
                <a:solidFill>
                  <a:schemeClr val="tx1"/>
                </a:solidFill>
              </a:rPr>
              <a:t>MC</a:t>
            </a:r>
            <a:r>
              <a:rPr lang="en-GB" altLang="en-US" sz="1400" b="1" dirty="0">
                <a:solidFill>
                  <a:schemeClr val="tx1"/>
                </a:solidFill>
              </a:rPr>
              <a:t>-themed exhibitions at public libraries, civic centres, museums and libraries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MC-themed concerts in universities and schools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Promotion of Magna Carta Trail domestically and internationally (MoJ, DCMS, FCO)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1706" y="4931818"/>
            <a:ext cx="7776382" cy="1767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altLang="en-US" sz="1600" b="1" dirty="0">
                <a:solidFill>
                  <a:schemeClr val="tx1"/>
                </a:solidFill>
              </a:rPr>
              <a:t>Ministerial promotion and engagement: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Lectures and events: in London and across Magna Carta towns (Gove </a:t>
            </a:r>
            <a:r>
              <a:rPr lang="en-GB" altLang="en-US" sz="1400" b="1" dirty="0" smtClean="0">
                <a:solidFill>
                  <a:schemeClr val="tx1"/>
                </a:solidFill>
              </a:rPr>
              <a:t>&amp; Osborne agreed</a:t>
            </a:r>
            <a:r>
              <a:rPr lang="en-GB" altLang="en-US" sz="1400" b="1" dirty="0">
                <a:solidFill>
                  <a:schemeClr val="tx1"/>
                </a:solidFill>
              </a:rPr>
              <a:t>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UK Parliament: 2015 de Montfort &amp; Magna Carta commemorations (Speakers)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Commonwealth Nations: encouraging their own commemorations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United Nations: campaign for Rule of Law Year in 2015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British Library, National Archives, Supreme Court ,Library of Congress involvement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altLang="en-US" sz="1400" b="1" dirty="0">
                <a:solidFill>
                  <a:schemeClr val="tx1"/>
                </a:solidFill>
              </a:rPr>
              <a:t>Liaison with opposite numbers in Commonwealth countries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6416" y="6525344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E3C0F34-8F12-417C-A9DF-65E452540539}" type="slidenum">
              <a:rPr lang="en-GB" sz="900"/>
              <a:pPr/>
              <a:t>19</a:t>
            </a:fld>
            <a:endParaRPr lang="en-GB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1840" y="1340768"/>
            <a:ext cx="2412000" cy="40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altLang="en-US" sz="1500" b="1" dirty="0" smtClean="0">
                <a:solidFill>
                  <a:schemeClr val="tx1"/>
                </a:solidFill>
              </a:rPr>
              <a:t>Reception, Number 10</a:t>
            </a:r>
            <a:endParaRPr lang="en-GB" alt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80809" y="435310"/>
            <a:ext cx="604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FFFF"/>
                </a:solidFill>
                <a:latin typeface="Calibri" pitchFamily="34" charset="0"/>
              </a:rPr>
              <a:t>Outline of the Presentation</a:t>
            </a:r>
            <a:endParaRPr lang="en-US" altLang="en-US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 bwMode="auto">
          <a:xfrm>
            <a:off x="380809" y="1268760"/>
            <a:ext cx="8007614" cy="5445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90"/>
              </a:spcBef>
            </a:pPr>
            <a:r>
              <a:rPr lang="en-GB" sz="2000" b="1" dirty="0" smtClean="0">
                <a:latin typeface="Calibri"/>
                <a:cs typeface="Calibri"/>
              </a:rPr>
              <a:t>1.		</a:t>
            </a:r>
            <a:r>
              <a:rPr lang="en-GB" b="1" dirty="0" smtClean="0">
                <a:latin typeface="Calibri"/>
                <a:cs typeface="Calibri"/>
              </a:rPr>
              <a:t>Magna Carta: Background </a:t>
            </a:r>
            <a:r>
              <a:rPr lang="en-GB" b="1" dirty="0">
                <a:latin typeface="Calibri"/>
                <a:cs typeface="Calibri"/>
              </a:rPr>
              <a:t>&amp; </a:t>
            </a:r>
            <a:r>
              <a:rPr lang="en-GB" b="1" dirty="0" smtClean="0">
                <a:latin typeface="Calibri"/>
                <a:cs typeface="Calibri"/>
              </a:rPr>
              <a:t>Objectives</a:t>
            </a:r>
          </a:p>
          <a:p>
            <a:pPr>
              <a:spcBef>
                <a:spcPts val="90"/>
              </a:spcBef>
            </a:pPr>
            <a:endParaRPr lang="en-GB" b="1" dirty="0">
              <a:latin typeface="Calibri"/>
              <a:cs typeface="Calibri"/>
            </a:endParaRPr>
          </a:p>
          <a:p>
            <a:pPr>
              <a:spcBef>
                <a:spcPts val="90"/>
              </a:spcBef>
            </a:pPr>
            <a:r>
              <a:rPr lang="en-GB" b="1" dirty="0" smtClean="0">
                <a:latin typeface="Calibri"/>
                <a:cs typeface="Calibri"/>
              </a:rPr>
              <a:t>2. 		Why </a:t>
            </a:r>
            <a:r>
              <a:rPr lang="en-GB" b="1" dirty="0">
                <a:latin typeface="Calibri"/>
                <a:cs typeface="Calibri"/>
              </a:rPr>
              <a:t>Commemorate the Magna Carta</a:t>
            </a:r>
            <a:r>
              <a:rPr lang="en-GB" b="1" dirty="0" smtClean="0">
                <a:latin typeface="Calibri"/>
                <a:cs typeface="Calibri"/>
              </a:rPr>
              <a:t>?</a:t>
            </a:r>
          </a:p>
          <a:p>
            <a:pPr marL="0" indent="0">
              <a:spcBef>
                <a:spcPts val="90"/>
              </a:spcBef>
            </a:pPr>
            <a:endParaRPr lang="en-GB" b="1" dirty="0" smtClean="0">
              <a:latin typeface="Calibri"/>
              <a:cs typeface="Calibri"/>
            </a:endParaRPr>
          </a:p>
          <a:p>
            <a:pPr marL="0" indent="0">
              <a:spcBef>
                <a:spcPts val="90"/>
              </a:spcBef>
            </a:pPr>
            <a:r>
              <a:rPr lang="en-GB" b="1" dirty="0" smtClean="0">
                <a:latin typeface="Calibri"/>
                <a:cs typeface="Calibri"/>
              </a:rPr>
              <a:t>3.   	Magna Carta 2015 </a:t>
            </a:r>
            <a:r>
              <a:rPr lang="en-GB" b="1" dirty="0">
                <a:latin typeface="Calibri"/>
                <a:cs typeface="Calibri"/>
              </a:rPr>
              <a:t>Commemoration </a:t>
            </a:r>
            <a:r>
              <a:rPr lang="en-GB" b="1" dirty="0" smtClean="0">
                <a:latin typeface="Calibri"/>
                <a:cs typeface="Calibri"/>
              </a:rPr>
              <a:t>Governance</a:t>
            </a:r>
          </a:p>
          <a:p>
            <a:pPr>
              <a:spcBef>
                <a:spcPts val="90"/>
              </a:spcBef>
            </a:pPr>
            <a:endParaRPr lang="en-GB" dirty="0">
              <a:latin typeface="Calibri"/>
              <a:cs typeface="Calibri"/>
            </a:endParaRPr>
          </a:p>
          <a:p>
            <a:pPr>
              <a:spcBef>
                <a:spcPts val="90"/>
              </a:spcBef>
            </a:pPr>
            <a:r>
              <a:rPr lang="en-GB" b="1" dirty="0" smtClean="0">
                <a:latin typeface="Calibri"/>
                <a:cs typeface="Calibri"/>
              </a:rPr>
              <a:t>4.    	Key </a:t>
            </a:r>
            <a:r>
              <a:rPr lang="en-GB" b="1" dirty="0">
                <a:latin typeface="Calibri"/>
                <a:cs typeface="Calibri"/>
              </a:rPr>
              <a:t>Achievements to </a:t>
            </a:r>
            <a:r>
              <a:rPr lang="en-GB" b="1" dirty="0" smtClean="0">
                <a:latin typeface="Calibri"/>
                <a:cs typeface="Calibri"/>
              </a:rPr>
              <a:t>Date </a:t>
            </a:r>
          </a:p>
          <a:p>
            <a:pPr>
              <a:spcBef>
                <a:spcPts val="90"/>
              </a:spcBef>
            </a:pPr>
            <a:endParaRPr lang="en-GB" b="1" dirty="0">
              <a:latin typeface="Calibri"/>
              <a:cs typeface="Calibri"/>
            </a:endParaRPr>
          </a:p>
          <a:p>
            <a:pPr>
              <a:spcBef>
                <a:spcPts val="90"/>
              </a:spcBef>
            </a:pPr>
            <a:r>
              <a:rPr lang="en-GB" b="1" dirty="0" smtClean="0">
                <a:latin typeface="Calibri"/>
                <a:cs typeface="Calibri"/>
              </a:rPr>
              <a:t>5.		Highlight </a:t>
            </a:r>
            <a:r>
              <a:rPr lang="en-GB" b="1" dirty="0">
                <a:latin typeface="Calibri"/>
                <a:cs typeface="Calibri"/>
              </a:rPr>
              <a:t>Events </a:t>
            </a:r>
            <a:r>
              <a:rPr lang="en-GB" b="1" dirty="0" smtClean="0">
                <a:latin typeface="Calibri"/>
                <a:cs typeface="Calibri"/>
              </a:rPr>
              <a:t>2015</a:t>
            </a:r>
          </a:p>
          <a:p>
            <a:pPr>
              <a:spcBef>
                <a:spcPts val="90"/>
              </a:spcBef>
            </a:pPr>
            <a:endParaRPr lang="en-GB" b="1" dirty="0">
              <a:latin typeface="Calibri"/>
              <a:cs typeface="Calibri"/>
            </a:endParaRPr>
          </a:p>
          <a:p>
            <a:pPr>
              <a:spcBef>
                <a:spcPts val="90"/>
              </a:spcBef>
            </a:pPr>
            <a:r>
              <a:rPr lang="en-GB" b="1" dirty="0" smtClean="0">
                <a:latin typeface="Calibri"/>
                <a:cs typeface="Calibri"/>
              </a:rPr>
              <a:t>6.		Plans </a:t>
            </a:r>
            <a:r>
              <a:rPr lang="en-GB" b="1" dirty="0">
                <a:latin typeface="Calibri"/>
                <a:cs typeface="Calibri"/>
              </a:rPr>
              <a:t>and Priorities for </a:t>
            </a:r>
            <a:r>
              <a:rPr lang="en-GB" b="1" dirty="0" smtClean="0">
                <a:latin typeface="Calibri"/>
                <a:cs typeface="Calibri"/>
              </a:rPr>
              <a:t>2015</a:t>
            </a:r>
          </a:p>
          <a:p>
            <a:pPr marL="457200" indent="-457200">
              <a:spcBef>
                <a:spcPts val="90"/>
              </a:spcBef>
              <a:buAutoNum type="arabicPeriod" startAt="5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spcBef>
                <a:spcPts val="90"/>
              </a:spcBef>
            </a:pPr>
            <a:r>
              <a:rPr lang="en-GB" b="1" dirty="0" smtClean="0">
                <a:latin typeface="Calibri"/>
                <a:cs typeface="Calibri"/>
              </a:rPr>
              <a:t>7.	UK </a:t>
            </a:r>
            <a:r>
              <a:rPr lang="en-GB" b="1" dirty="0">
                <a:latin typeface="Calibri"/>
                <a:cs typeface="Calibri"/>
              </a:rPr>
              <a:t>Government Support </a:t>
            </a:r>
            <a:r>
              <a:rPr lang="en-GB" b="1" dirty="0" smtClean="0">
                <a:latin typeface="Calibri"/>
                <a:cs typeface="Calibri"/>
              </a:rPr>
              <a:t>Requests</a:t>
            </a:r>
          </a:p>
          <a:p>
            <a:pPr marL="457200" indent="-457200">
              <a:spcBef>
                <a:spcPts val="90"/>
              </a:spcBef>
              <a:buAutoNum type="arabicPeriod" startAt="7"/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spcBef>
                <a:spcPts val="90"/>
              </a:spcBef>
            </a:pPr>
            <a:r>
              <a:rPr lang="en-GB" b="1" dirty="0">
                <a:latin typeface="Calibri"/>
                <a:cs typeface="Calibri"/>
              </a:rPr>
              <a:t>8</a:t>
            </a:r>
            <a:r>
              <a:rPr lang="en-GB" b="1" dirty="0" smtClean="0">
                <a:latin typeface="Calibri"/>
                <a:cs typeface="Calibri"/>
              </a:rPr>
              <a:t>.	15 June 2015 at Runnymede</a:t>
            </a:r>
          </a:p>
          <a:p>
            <a:pPr marL="0" indent="0">
              <a:spcBef>
                <a:spcPts val="90"/>
              </a:spcBef>
            </a:pPr>
            <a:endParaRPr lang="en-GB" b="1" dirty="0">
              <a:latin typeface="Calibri"/>
              <a:cs typeface="Calibri"/>
            </a:endParaRPr>
          </a:p>
          <a:p>
            <a:pPr marL="0" indent="0">
              <a:spcBef>
                <a:spcPts val="90"/>
              </a:spcBef>
            </a:pPr>
            <a:r>
              <a:rPr lang="en-GB" b="1" dirty="0">
                <a:latin typeface="Calibri"/>
                <a:cs typeface="Calibri"/>
              </a:rPr>
              <a:t>9</a:t>
            </a:r>
            <a:r>
              <a:rPr lang="en-GB" b="1" dirty="0" smtClean="0">
                <a:latin typeface="Calibri"/>
                <a:cs typeface="Calibri"/>
              </a:rPr>
              <a:t>.	Merchandise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844823"/>
            <a:ext cx="8291513" cy="3960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32656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State event on the morning of 15 June 2015</a:t>
            </a:r>
            <a:br>
              <a:rPr lang="en-GB" alt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held on the meadow of Runnymede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041673"/>
            <a:ext cx="7886700" cy="369158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dirty="0" smtClean="0"/>
              <a:t>The </a:t>
            </a:r>
            <a:r>
              <a:rPr lang="en-GB" sz="2000" b="1" dirty="0"/>
              <a:t>Purposes of the Event</a:t>
            </a:r>
            <a:r>
              <a:rPr lang="en-GB" sz="1100" b="1" dirty="0"/>
              <a:t> </a:t>
            </a:r>
            <a:endParaRPr lang="en-GB" sz="8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800" dirty="0"/>
              <a:t> 	</a:t>
            </a:r>
            <a:endParaRPr lang="en-US" sz="2000" dirty="0"/>
          </a:p>
          <a:p>
            <a:pPr marL="539750" indent="-360363" algn="just" eaLnBrk="1" hangingPunct="1">
              <a:lnSpc>
                <a:spcPct val="80000"/>
              </a:lnSpc>
              <a:defRPr/>
            </a:pPr>
            <a:r>
              <a:rPr lang="en-US" sz="2000" dirty="0" smtClean="0"/>
              <a:t>To demonstrate that Magna Carta matters as the foundation stone supporting the freedoms enjoyed by millions of people in over 100 countries.</a:t>
            </a:r>
          </a:p>
          <a:p>
            <a:pPr marL="539750" indent="-360363" algn="just" eaLnBrk="1" hangingPunct="1">
              <a:lnSpc>
                <a:spcPct val="80000"/>
              </a:lnSpc>
              <a:defRPr/>
            </a:pPr>
            <a:r>
              <a:rPr lang="en-US" sz="2000" dirty="0" smtClean="0"/>
              <a:t>To reaffirm </a:t>
            </a:r>
            <a:r>
              <a:rPr lang="en-US" sz="2000" dirty="0"/>
              <a:t>the </a:t>
            </a:r>
            <a:r>
              <a:rPr lang="en-US" sz="2000" dirty="0" smtClean="0"/>
              <a:t>principles of Rule of Law, fair justice, equality and safety </a:t>
            </a:r>
            <a:r>
              <a:rPr lang="en-US" sz="2000" dirty="0"/>
              <a:t>from the abuse of governmental or judicial power. </a:t>
            </a:r>
            <a:endParaRPr lang="en-US" sz="2000" dirty="0" smtClean="0"/>
          </a:p>
          <a:p>
            <a:pPr marL="539750" indent="-360363" algn="just" eaLnBrk="1" hangingPunct="1">
              <a:lnSpc>
                <a:spcPct val="80000"/>
              </a:lnSpc>
              <a:defRPr/>
            </a:pPr>
            <a:r>
              <a:rPr lang="en-US" sz="2000" dirty="0" smtClean="0"/>
              <a:t>To promote the vital importance of individual rights and to use the occasion to strengthen human rights globally. </a:t>
            </a:r>
          </a:p>
          <a:p>
            <a:pPr marL="539750" indent="-360363" algn="just" eaLnBrk="1" hangingPunct="1">
              <a:lnSpc>
                <a:spcPct val="80000"/>
              </a:lnSpc>
              <a:defRPr/>
            </a:pPr>
            <a:r>
              <a:rPr lang="en-US" sz="2000" dirty="0" smtClean="0"/>
              <a:t>To </a:t>
            </a:r>
            <a:r>
              <a:rPr lang="en-US" sz="2000" dirty="0"/>
              <a:t>give </a:t>
            </a:r>
            <a:r>
              <a:rPr lang="en-US" sz="2000" dirty="0" smtClean="0"/>
              <a:t>thanks to the events of 800 years ago in Runnymede and acknowledge the Great Charter’s impact on constitutional and democratic development ever since.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E2946-DEE9-4D30-8D9A-94A1CB81AC6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7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750" y="1778595"/>
            <a:ext cx="8147050" cy="33842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Magna Carta 800</a:t>
            </a:r>
            <a:r>
              <a:rPr lang="en-GB" sz="2800" b="1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 Anniversary 15 </a:t>
            </a:r>
            <a:r>
              <a:rPr lang="en-GB" sz="2800" b="1" dirty="0">
                <a:solidFill>
                  <a:schemeClr val="bg1"/>
                </a:solidFill>
                <a:latin typeface="+mn-lt"/>
              </a:rPr>
              <a:t>June 2015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FF0000"/>
                </a:solidFill>
                <a:ea typeface="+mn-ea"/>
                <a:cs typeface="Arial" charset="0"/>
              </a:rPr>
              <a:t/>
            </a:r>
            <a:br>
              <a:rPr lang="en-GB" sz="1800" dirty="0">
                <a:solidFill>
                  <a:srgbClr val="FF0000"/>
                </a:solidFill>
                <a:ea typeface="+mn-ea"/>
                <a:cs typeface="Arial" charset="0"/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374"/>
            <a:ext cx="83629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i="1" dirty="0" smtClean="0">
                <a:solidFill>
                  <a:srgbClr val="000000"/>
                </a:solidFill>
              </a:rPr>
              <a:t>	</a:t>
            </a:r>
            <a:r>
              <a:rPr lang="en-GB" sz="2000" b="1" dirty="0" smtClean="0"/>
              <a:t>The Proposed Outline of the Day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GB" sz="2000" b="1" dirty="0"/>
          </a:p>
          <a:p>
            <a:pPr marL="630238" indent="-360363" eaLnBrk="1" hangingPunct="1">
              <a:lnSpc>
                <a:spcPct val="80000"/>
              </a:lnSpc>
              <a:defRPr/>
            </a:pPr>
            <a:r>
              <a:rPr lang="en-GB" sz="2000" dirty="0" smtClean="0"/>
              <a:t>Speeches by the Prime Minister and the Master of the Rolls</a:t>
            </a:r>
          </a:p>
          <a:p>
            <a:pPr marL="630238" indent="-360363" eaLnBrk="1" hangingPunct="1">
              <a:lnSpc>
                <a:spcPct val="80000"/>
              </a:lnSpc>
              <a:defRPr/>
            </a:pPr>
            <a:r>
              <a:rPr lang="en-GB" sz="2000" dirty="0" smtClean="0"/>
              <a:t>Re-dedication of ABA memorial to Magna Carta</a:t>
            </a:r>
          </a:p>
          <a:p>
            <a:pPr marL="630238" indent="-360363" eaLnBrk="1" hangingPunct="1">
              <a:lnSpc>
                <a:spcPct val="80000"/>
              </a:lnSpc>
              <a:defRPr/>
            </a:pPr>
            <a:r>
              <a:rPr lang="en-GB" sz="2000" dirty="0" smtClean="0"/>
              <a:t>Unveiling of a new Surrey County Council art commission</a:t>
            </a:r>
          </a:p>
          <a:p>
            <a:pPr marL="630238" indent="-360363" eaLnBrk="1" hangingPunct="1">
              <a:lnSpc>
                <a:spcPct val="80000"/>
              </a:lnSpc>
              <a:defRPr/>
            </a:pPr>
            <a:r>
              <a:rPr lang="en-GB" sz="2000" dirty="0" smtClean="0"/>
              <a:t>Music and local arts programmes provided by local communities, universities, Temple Church and Parliament Choirs</a:t>
            </a:r>
          </a:p>
          <a:p>
            <a:pPr marL="630238" indent="-360363" eaLnBrk="1" hangingPunct="1">
              <a:lnSpc>
                <a:spcPct val="80000"/>
              </a:lnSpc>
              <a:defRPr/>
            </a:pPr>
            <a:r>
              <a:rPr lang="en-GB" sz="2000" dirty="0" smtClean="0"/>
              <a:t>Up to 4,000 guests to be invited</a:t>
            </a:r>
          </a:p>
          <a:p>
            <a:pPr marL="630238" indent="-360363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dirty="0" smtClean="0"/>
              <a:t>VIP luncheon courtesy Royal Holloway, University London (RHUL)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E2946-DEE9-4D30-8D9A-94A1CB81AC6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7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MC800th-Powerpoint-foundation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2678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04856" cy="646331"/>
          </a:xfr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14300">
            <a:bevelT w="190500" h="38100"/>
            <a:extrusionClr>
              <a:schemeClr val="accent6"/>
            </a:extrusionClr>
          </a:sp3d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cs typeface="Arial" charset="0"/>
              </a:rPr>
              <a:t>Merchandise</a:t>
            </a:r>
          </a:p>
        </p:txBody>
      </p:sp>
    </p:spTree>
    <p:extLst>
      <p:ext uri="{BB962C8B-B14F-4D97-AF65-F5344CB8AC3E}">
        <p14:creationId xmlns:p14="http://schemas.microsoft.com/office/powerpoint/2010/main" val="28230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Magna_Carta_Merchandise_Amended-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411760" y="34290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200" dirty="0" smtClean="0"/>
              <a:t>£20</a:t>
            </a:r>
            <a:endParaRPr lang="en-GB" altLang="en-US" sz="12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211762" y="34290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200" dirty="0" smtClean="0"/>
              <a:t>£8</a:t>
            </a:r>
            <a:endParaRPr lang="en-GB" altLang="en-US" sz="1200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732240" y="5445224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200" dirty="0" smtClean="0"/>
              <a:t>£30</a:t>
            </a:r>
            <a:endParaRPr lang="en-GB" altLang="en-US" sz="1200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563888" y="5168999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200" dirty="0" smtClean="0"/>
              <a:t>£15</a:t>
            </a:r>
            <a:endParaRPr lang="en-GB" altLang="en-US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1520" y="6021288"/>
            <a:ext cx="8712968" cy="600164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14300">
            <a:bevelT w="190500" h="38100"/>
            <a:extrusionClr>
              <a:schemeClr val="accent6"/>
            </a:extrusionClr>
          </a:sp3d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cs typeface="Arial" charset="0"/>
              </a:rPr>
              <a:t>www.magnacarta800th.com/shop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60232" y="6597352"/>
            <a:ext cx="2016224" cy="260648"/>
          </a:xfrm>
        </p:spPr>
        <p:txBody>
          <a:bodyPr/>
          <a:lstStyle/>
          <a:p>
            <a:pPr>
              <a:defRPr/>
            </a:pPr>
            <a:fld id="{083E2946-DEE9-4D30-8D9A-94A1CB81AC6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Magna_Carta_Merchandise_Amended-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3635375" y="3871913"/>
            <a:ext cx="504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200"/>
              <a:t>£6</a:t>
            </a:r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60800"/>
            <a:ext cx="5064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1520" y="6021288"/>
            <a:ext cx="8712968" cy="600164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14300">
            <a:bevelT w="190500" h="38100"/>
            <a:extrusionClr>
              <a:schemeClr val="accent6"/>
            </a:extrusionClr>
          </a:sp3d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cs typeface="Arial" charset="0"/>
              </a:rPr>
              <a:t>www.magnacarta800th.com/shop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60232" y="6597352"/>
            <a:ext cx="2016224" cy="260648"/>
          </a:xfrm>
        </p:spPr>
        <p:txBody>
          <a:bodyPr/>
          <a:lstStyle/>
          <a:p>
            <a:pPr>
              <a:defRPr/>
            </a:pPr>
            <a:fld id="{083E2946-DEE9-4D30-8D9A-94A1CB81AC6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Magna_Carta_Merchandise_Amended-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4067175" y="358457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200"/>
              <a:t>£30</a:t>
            </a:r>
          </a:p>
        </p:txBody>
      </p:sp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1763713" y="35845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200"/>
              <a:t>Black or Silver (each)</a:t>
            </a:r>
          </a:p>
        </p:txBody>
      </p:sp>
      <p:sp>
        <p:nvSpPr>
          <p:cNvPr id="46086" name="TextBox 4"/>
          <p:cNvSpPr txBox="1">
            <a:spLocks noChangeArrowheads="1"/>
          </p:cNvSpPr>
          <p:nvPr/>
        </p:nvSpPr>
        <p:spPr bwMode="auto">
          <a:xfrm>
            <a:off x="6443663" y="4724400"/>
            <a:ext cx="495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200"/>
              <a:t>£20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6021288"/>
            <a:ext cx="8712968" cy="600164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14300">
            <a:bevelT w="190500" h="38100"/>
            <a:extrusionClr>
              <a:schemeClr val="accent6"/>
            </a:extrusionClr>
          </a:sp3d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cs typeface="Arial" charset="0"/>
              </a:rPr>
              <a:t>www.magnacarta800th.com/shop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32240" y="6597352"/>
            <a:ext cx="2016224" cy="260648"/>
          </a:xfrm>
        </p:spPr>
        <p:txBody>
          <a:bodyPr/>
          <a:lstStyle/>
          <a:p>
            <a:pPr>
              <a:defRPr/>
            </a:pPr>
            <a:fld id="{083E2946-DEE9-4D30-8D9A-94A1CB81AC6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4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134" r="29833" b="8265"/>
          <a:stretch/>
        </p:blipFill>
        <p:spPr>
          <a:xfrm rot="5400000">
            <a:off x="2077845" y="595923"/>
            <a:ext cx="5523144" cy="50817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A2698-D1EF-4DF7-A4BD-A885ACDF0C80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520" y="6021288"/>
            <a:ext cx="8712968" cy="600164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14300">
            <a:bevelT w="190500" h="38100"/>
            <a:extrusionClr>
              <a:schemeClr val="accent6"/>
            </a:extrusionClr>
          </a:sp3d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cs typeface="Arial" charset="0"/>
              </a:rPr>
              <a:t>www.magnacarta800th.com/shop</a:t>
            </a: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6732240" y="6597352"/>
            <a:ext cx="201622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083E2946-DEE9-4D30-8D9A-94A1CB81AC6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2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s://www.grahamclarke.co.uk/images/P/VeryMuchObliged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76" y="44624"/>
            <a:ext cx="7162800" cy="6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-5076825" y="-674688"/>
            <a:ext cx="424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</a:t>
            </a:r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7200900" y="6605289"/>
            <a:ext cx="2195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© Graham Clarke</a:t>
            </a:r>
            <a:endParaRPr lang="en-GB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250825" y="6597352"/>
            <a:ext cx="3529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~60mm x ~ 52mm @ £600/$1,000</a:t>
            </a:r>
            <a:endParaRPr lang="en-GB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E2946-DEE9-4D30-8D9A-94A1CB81AC6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51520" y="6021288"/>
            <a:ext cx="8712968" cy="600164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14300">
            <a:bevelT w="190500" h="38100"/>
            <a:extrusionClr>
              <a:schemeClr val="accent6"/>
            </a:extrusionClr>
          </a:sp3d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cs typeface="Arial" charset="0"/>
              </a:rPr>
              <a:t>www.magnacarta800th.com/shop</a:t>
            </a:r>
          </a:p>
        </p:txBody>
      </p:sp>
    </p:spTree>
    <p:extLst>
      <p:ext uri="{BB962C8B-B14F-4D97-AF65-F5344CB8AC3E}">
        <p14:creationId xmlns:p14="http://schemas.microsoft.com/office/powerpoint/2010/main" val="35248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MC800th-Powerpoint-foundation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55576" y="4941168"/>
            <a:ext cx="7704856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14300">
            <a:bevelT w="190500" h="38100"/>
            <a:extrusionClr>
              <a:schemeClr val="accent6"/>
            </a:extrusion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alibri"/>
                <a:cs typeface="+mn-cs"/>
              </a:rPr>
              <a:t>sirrobertworcester@magnacarta800</a:t>
            </a:r>
            <a:r>
              <a:rPr lang="en-GB" sz="3200" b="1" baseline="30000" dirty="0">
                <a:solidFill>
                  <a:prstClr val="white"/>
                </a:solidFill>
                <a:latin typeface="Calibri"/>
                <a:cs typeface="+mn-cs"/>
              </a:rPr>
              <a:t>th</a:t>
            </a:r>
            <a:r>
              <a:rPr lang="en-GB" sz="3200" b="1" dirty="0">
                <a:solidFill>
                  <a:prstClr val="white"/>
                </a:solidFill>
                <a:latin typeface="Calibri"/>
                <a:cs typeface="+mn-cs"/>
              </a:rPr>
              <a:t>.com</a:t>
            </a:r>
          </a:p>
          <a:p>
            <a:pPr algn="ctr">
              <a:spcAft>
                <a:spcPts val="60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alibri"/>
                <a:cs typeface="+mn-cs"/>
              </a:rPr>
              <a:t>  </a:t>
            </a:r>
            <a:r>
              <a:rPr lang="en-GB" sz="3200" b="1" dirty="0" smtClean="0">
                <a:solidFill>
                  <a:prstClr val="white"/>
                </a:solidFill>
                <a:latin typeface="Calibri"/>
                <a:cs typeface="+mn-cs"/>
              </a:rPr>
              <a:t>markgill@magnacarta800</a:t>
            </a:r>
            <a:r>
              <a:rPr lang="en-GB" sz="3200" b="1" baseline="30000" dirty="0" smtClean="0">
                <a:solidFill>
                  <a:prstClr val="white"/>
                </a:solidFill>
                <a:latin typeface="Calibri"/>
                <a:cs typeface="+mn-cs"/>
              </a:rPr>
              <a:t>th</a:t>
            </a:r>
            <a:r>
              <a:rPr lang="en-GB" sz="3200" b="1" dirty="0" smtClean="0">
                <a:solidFill>
                  <a:prstClr val="white"/>
                </a:solidFill>
                <a:latin typeface="Calibri"/>
                <a:cs typeface="+mn-cs"/>
              </a:rPr>
              <a:t>.com</a:t>
            </a:r>
            <a:endParaRPr lang="en-GB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182" name="Rectangle 1"/>
          <p:cNvSpPr>
            <a:spLocks noChangeArrowheads="1"/>
          </p:cNvSpPr>
          <p:nvPr/>
        </p:nvSpPr>
        <p:spPr bwMode="auto">
          <a:xfrm>
            <a:off x="224646" y="908720"/>
            <a:ext cx="86552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en-GB" altLang="en-US" sz="5400" b="1" i="1" dirty="0">
                <a:solidFill>
                  <a:srgbClr val="FFFFFF"/>
                </a:solidFill>
                <a:latin typeface="Calibri" pitchFamily="34" charset="0"/>
              </a:rPr>
              <a:t>www.magnacarta800th.com</a:t>
            </a:r>
            <a:endParaRPr lang="en-GB" altLang="en-US" sz="40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80809" y="435310"/>
            <a:ext cx="604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latin typeface="Calibri" pitchFamily="34" charset="0"/>
              </a:rPr>
              <a:t>Magna Carta - Background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49077"/>
            <a:ext cx="5112568" cy="4908923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 bwMode="auto">
          <a:xfrm>
            <a:off x="380809" y="1700808"/>
            <a:ext cx="5055287" cy="51571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GB" altLang="en-US" sz="1400" b="1" dirty="0">
                <a:latin typeface="+mn-lt"/>
              </a:rPr>
              <a:t>The original Great Charter was agreed by King John</a:t>
            </a:r>
            <a:r>
              <a:rPr lang="en-GB" altLang="en-US" sz="1400" b="1" dirty="0" smtClean="0">
                <a:latin typeface="+mn-lt"/>
              </a:rPr>
              <a:t>, 15 </a:t>
            </a:r>
            <a:r>
              <a:rPr lang="en-GB" altLang="en-US" sz="1400" b="1" dirty="0">
                <a:latin typeface="+mn-lt"/>
              </a:rPr>
              <a:t>June 1215</a:t>
            </a:r>
            <a:r>
              <a:rPr lang="en-GB" altLang="en-US" sz="1200" b="1" dirty="0">
                <a:latin typeface="+mn-lt"/>
              </a:rPr>
              <a:t>, </a:t>
            </a:r>
            <a:r>
              <a:rPr lang="en-GB" altLang="en-US" sz="1200" dirty="0">
                <a:latin typeface="+mn-lt"/>
              </a:rPr>
              <a:t>when he acceded to barons’ and bishops’ demands to limit his powers, first sealed on 19 June 1215 and distributed throughout the land.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GB" altLang="en-US" sz="1200" dirty="0">
              <a:latin typeface="+mn-lt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GB" altLang="en-US" sz="1400" b="1" dirty="0">
                <a:latin typeface="+mn-lt"/>
              </a:rPr>
              <a:t>The 1215 version of Magna Carta was revised several times in the 13</a:t>
            </a:r>
            <a:r>
              <a:rPr lang="en-GB" altLang="en-US" sz="1400" b="1" baseline="30000" dirty="0">
                <a:latin typeface="+mn-lt"/>
              </a:rPr>
              <a:t>th</a:t>
            </a:r>
            <a:r>
              <a:rPr lang="en-GB" altLang="en-US" sz="1400" b="1" dirty="0">
                <a:latin typeface="+mn-lt"/>
              </a:rPr>
              <a:t> Century</a:t>
            </a:r>
            <a:r>
              <a:rPr lang="en-GB" altLang="en-US" sz="1200" dirty="0">
                <a:latin typeface="+mn-lt"/>
              </a:rPr>
              <a:t>, reissued in 1216 after the death of King John, revised in 1217 and 1225.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GB" altLang="en-US" sz="1200" dirty="0">
              <a:latin typeface="+mn-lt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GB" altLang="en-US" sz="1400" b="1" dirty="0">
                <a:latin typeface="+mn-lt"/>
              </a:rPr>
              <a:t>The 1297 version was brought into English law</a:t>
            </a:r>
            <a:r>
              <a:rPr lang="en-GB" altLang="en-US" sz="1200" dirty="0">
                <a:latin typeface="+mn-lt"/>
              </a:rPr>
              <a:t>, virtually unchanged from the 1225 version.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GB" altLang="en-US" sz="1400" b="1" dirty="0" smtClean="0">
              <a:latin typeface="+mn-lt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GB" altLang="en-US" sz="1400" b="1" dirty="0" smtClean="0">
                <a:latin typeface="+mn-lt"/>
              </a:rPr>
              <a:t>There </a:t>
            </a:r>
            <a:r>
              <a:rPr lang="en-GB" altLang="en-US" sz="1400" b="1" dirty="0">
                <a:latin typeface="+mn-lt"/>
              </a:rPr>
              <a:t>are 4 known surviving copies of the 1215 </a:t>
            </a:r>
            <a:r>
              <a:rPr lang="en-GB" altLang="en-US" sz="1200" b="1" dirty="0">
                <a:latin typeface="+mn-lt"/>
              </a:rPr>
              <a:t>Magna Carta -</a:t>
            </a:r>
            <a:r>
              <a:rPr lang="en-GB" altLang="en-US" sz="1200" dirty="0">
                <a:latin typeface="+mn-lt"/>
              </a:rPr>
              <a:t> at Lincoln  (1) and Salisbury (1) Cathedrals and in London at the British Library (2).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GB" altLang="en-US" sz="1200" dirty="0">
              <a:latin typeface="+mn-lt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GB" altLang="en-US" sz="1400" b="1" dirty="0">
                <a:latin typeface="+mn-lt"/>
              </a:rPr>
              <a:t>There are 13 known surviving later XIII C. copies </a:t>
            </a:r>
            <a:r>
              <a:rPr lang="en-GB" altLang="en-US" sz="1200" b="1" dirty="0">
                <a:latin typeface="+mn-lt"/>
              </a:rPr>
              <a:t>– </a:t>
            </a:r>
            <a:r>
              <a:rPr lang="en-GB" altLang="en-US" sz="1200" dirty="0">
                <a:latin typeface="+mn-lt"/>
              </a:rPr>
              <a:t>Durham (1216) (1225), Hereford (1217), Oxford (1217x3) (1225), London (1225x2) (1297x2), Canberra, Australia (1297), Washington, DC, USA (1297).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GB" altLang="en-US" sz="1200" dirty="0">
              <a:latin typeface="+mn-lt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GB" altLang="en-US" sz="1400" b="1" dirty="0">
                <a:latin typeface="+mn-lt"/>
              </a:rPr>
              <a:t>And another 6 (or 7?) of the 1300 Magna Cartas</a:t>
            </a:r>
            <a:r>
              <a:rPr lang="en-GB" altLang="en-US" sz="1200" b="1" dirty="0">
                <a:latin typeface="+mn-lt"/>
              </a:rPr>
              <a:t> </a:t>
            </a:r>
            <a:r>
              <a:rPr lang="en-GB" altLang="en-US" sz="1200" dirty="0">
                <a:latin typeface="+mn-lt"/>
              </a:rPr>
              <a:t>in the City of London, Durham Cathedral, Faversham Town Council, Oxford (2), and Westminster Abbey (and Society of Antiquaries in London as well). Making 24 in all we know of.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GB" altLang="en-US" sz="1200" dirty="0">
              <a:latin typeface="+mn-lt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GB" altLang="en-US" sz="1200" dirty="0">
              <a:latin typeface="+mn-lt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§"/>
            </a:pPr>
            <a:endParaRPr lang="en-US" altLang="en-US" sz="14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 bwMode="auto">
          <a:xfrm>
            <a:off x="251520" y="1268760"/>
            <a:ext cx="864096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1600" b="1" dirty="0" smtClean="0">
                <a:latin typeface="+mn-lt"/>
              </a:rPr>
              <a:t>The </a:t>
            </a:r>
            <a:r>
              <a:rPr lang="en-GB" sz="1600" b="1" dirty="0">
                <a:latin typeface="+mn-lt"/>
              </a:rPr>
              <a:t>Objectives of the Magna Carta Trust were defined </a:t>
            </a:r>
            <a:r>
              <a:rPr lang="en-GB" sz="1600" b="1" dirty="0" smtClean="0">
                <a:latin typeface="+mn-lt"/>
              </a:rPr>
              <a:t>in its 1957 Charter as</a:t>
            </a:r>
            <a:r>
              <a:rPr lang="en-GB" sz="1600" b="1" dirty="0">
                <a:latin typeface="+mn-lt"/>
              </a:rPr>
              <a:t>: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atin typeface="+mn-lt"/>
              </a:rPr>
              <a:t>the </a:t>
            </a:r>
            <a:r>
              <a:rPr lang="en-GB" sz="1600" dirty="0">
                <a:latin typeface="+mn-lt"/>
              </a:rPr>
              <a:t>perpetuation of the principles of Magna </a:t>
            </a:r>
            <a:r>
              <a:rPr lang="en-GB" sz="1600" dirty="0" smtClean="0">
                <a:latin typeface="+mn-lt"/>
              </a:rPr>
              <a:t>Carta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atin typeface="+mn-lt"/>
              </a:rPr>
              <a:t>the </a:t>
            </a:r>
            <a:r>
              <a:rPr lang="en-GB" sz="1600" dirty="0">
                <a:latin typeface="+mn-lt"/>
              </a:rPr>
              <a:t>preservation for reverent public use of sites associated with Magna </a:t>
            </a:r>
            <a:r>
              <a:rPr lang="en-GB" sz="1600" dirty="0" smtClean="0">
                <a:latin typeface="+mn-lt"/>
              </a:rPr>
              <a:t>Carta</a:t>
            </a:r>
          </a:p>
          <a:p>
            <a:pPr>
              <a:buFont typeface="Arial"/>
              <a:buChar char="•"/>
            </a:pPr>
            <a:r>
              <a:rPr lang="en-GB" sz="1600" i="1" dirty="0" smtClean="0">
                <a:latin typeface="+mn-lt"/>
              </a:rPr>
              <a:t>the </a:t>
            </a:r>
            <a:r>
              <a:rPr lang="en-GB" sz="1600" i="1" dirty="0">
                <a:latin typeface="+mn-lt"/>
              </a:rPr>
              <a:t>commemoration triennially and on such other special occasions as shall </a:t>
            </a:r>
            <a:r>
              <a:rPr lang="en-GB" sz="1600" i="1" dirty="0" smtClean="0">
                <a:latin typeface="+mn-lt"/>
              </a:rPr>
              <a:t>be determined </a:t>
            </a:r>
            <a:r>
              <a:rPr lang="en-GB" sz="1600" i="1" dirty="0">
                <a:latin typeface="+mn-lt"/>
              </a:rPr>
              <a:t>by the Trust, of the grant of Magna Carta, as the course of </a:t>
            </a:r>
            <a:r>
              <a:rPr lang="en-GB" sz="1600" i="1" dirty="0" smtClean="0">
                <a:latin typeface="+mn-lt"/>
              </a:rPr>
              <a:t>the constitutional </a:t>
            </a:r>
            <a:r>
              <a:rPr lang="en-GB" sz="1600" i="1" dirty="0">
                <a:latin typeface="+mn-lt"/>
              </a:rPr>
              <a:t>liberties of all English-speaking peoples, and a common bond of peace between </a:t>
            </a:r>
            <a:r>
              <a:rPr lang="en-GB" sz="1600" i="1" dirty="0" smtClean="0">
                <a:latin typeface="+mn-lt"/>
              </a:rPr>
              <a:t>them</a:t>
            </a:r>
          </a:p>
          <a:p>
            <a:pPr>
              <a:buFont typeface="Arial"/>
              <a:buChar char="•"/>
            </a:pPr>
            <a:endParaRPr lang="en-GB" sz="1600" b="1" i="1" dirty="0">
              <a:latin typeface="+mn-lt"/>
            </a:endParaRPr>
          </a:p>
          <a:p>
            <a:r>
              <a:rPr lang="en-GB" sz="1400" b="1" dirty="0">
                <a:ln w="0"/>
                <a:latin typeface="+mn-lt"/>
              </a:rPr>
              <a:t>T</a:t>
            </a:r>
            <a:r>
              <a:rPr lang="en-GB" sz="1600" b="1" dirty="0">
                <a:ln w="0"/>
                <a:latin typeface="+mn-lt"/>
              </a:rPr>
              <a:t>he </a:t>
            </a:r>
            <a:r>
              <a:rPr lang="en-GB" sz="1600" b="1" dirty="0" smtClean="0">
                <a:ln w="0"/>
                <a:latin typeface="+mn-lt"/>
              </a:rPr>
              <a:t>Trust’s Statement </a:t>
            </a:r>
            <a:r>
              <a:rPr lang="en-GB" sz="1600" b="1" dirty="0">
                <a:ln w="0"/>
                <a:latin typeface="+mn-lt"/>
              </a:rPr>
              <a:t>of Objectives for the </a:t>
            </a:r>
            <a:r>
              <a:rPr lang="en-GB" sz="1600" b="1" dirty="0" smtClean="0">
                <a:ln w="0"/>
                <a:latin typeface="+mn-lt"/>
              </a:rPr>
              <a:t>800</a:t>
            </a:r>
            <a:r>
              <a:rPr lang="en-GB" sz="1600" b="1" baseline="30000" dirty="0" smtClean="0">
                <a:ln w="0"/>
                <a:latin typeface="+mn-lt"/>
              </a:rPr>
              <a:t>th</a:t>
            </a:r>
            <a:r>
              <a:rPr lang="en-GB" sz="1600" b="1" dirty="0" smtClean="0">
                <a:ln w="0"/>
                <a:latin typeface="+mn-lt"/>
              </a:rPr>
              <a:t> Anniversary, agreed </a:t>
            </a:r>
            <a:r>
              <a:rPr lang="en-GB" sz="1600" b="1" dirty="0">
                <a:ln w="0"/>
                <a:latin typeface="+mn-lt"/>
              </a:rPr>
              <a:t>by unanimous vote of Trustees at its </a:t>
            </a:r>
            <a:r>
              <a:rPr lang="en-GB" sz="1600" b="1" dirty="0" smtClean="0">
                <a:ln w="0"/>
                <a:latin typeface="+mn-lt"/>
              </a:rPr>
              <a:t>5 October </a:t>
            </a:r>
            <a:r>
              <a:rPr lang="en-GB" sz="1600" b="1" dirty="0">
                <a:ln w="0"/>
                <a:latin typeface="+mn-lt"/>
              </a:rPr>
              <a:t>2009 </a:t>
            </a:r>
            <a:r>
              <a:rPr lang="en-GB" sz="1600" b="1" dirty="0" smtClean="0">
                <a:ln w="0"/>
                <a:latin typeface="+mn-lt"/>
              </a:rPr>
              <a:t>meeting:</a:t>
            </a:r>
            <a:endParaRPr lang="en-GB" sz="1600" b="1" dirty="0">
              <a:ln w="0"/>
              <a:latin typeface="+mn-lt"/>
            </a:endParaRPr>
          </a:p>
          <a:p>
            <a:pPr>
              <a:buFont typeface="Arial"/>
              <a:buChar char="•"/>
            </a:pPr>
            <a:r>
              <a:rPr lang="en-GB" sz="1600" dirty="0" smtClean="0">
                <a:ln w="0"/>
                <a:latin typeface="+mn-lt"/>
              </a:rPr>
              <a:t>To </a:t>
            </a:r>
            <a:r>
              <a:rPr lang="en-GB" sz="1600" dirty="0">
                <a:ln w="0"/>
                <a:latin typeface="+mn-lt"/>
              </a:rPr>
              <a:t>co-ordinate the </a:t>
            </a:r>
            <a:r>
              <a:rPr lang="en-GB" sz="1600" dirty="0" smtClean="0">
                <a:ln w="0"/>
                <a:latin typeface="+mn-lt"/>
              </a:rPr>
              <a:t>800</a:t>
            </a:r>
            <a:r>
              <a:rPr lang="en-GB" sz="1600" baseline="30000" dirty="0" smtClean="0">
                <a:ln w="0"/>
                <a:latin typeface="+mn-lt"/>
              </a:rPr>
              <a:t>th</a:t>
            </a:r>
            <a:r>
              <a:rPr lang="en-GB" sz="1600" dirty="0" smtClean="0">
                <a:ln w="0"/>
                <a:latin typeface="+mn-lt"/>
              </a:rPr>
              <a:t> Centenary </a:t>
            </a:r>
            <a:r>
              <a:rPr lang="en-GB" sz="1600" dirty="0">
                <a:ln w="0"/>
                <a:latin typeface="+mn-lt"/>
              </a:rPr>
              <a:t>Celebrations of the sealing of the Magna </a:t>
            </a:r>
            <a:r>
              <a:rPr lang="en-GB" sz="1600" dirty="0" smtClean="0">
                <a:ln w="0"/>
                <a:latin typeface="+mn-lt"/>
              </a:rPr>
              <a:t>Carta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n w="0"/>
                <a:latin typeface="+mn-lt"/>
              </a:rPr>
              <a:t>To </a:t>
            </a:r>
            <a:r>
              <a:rPr lang="en-GB" sz="1600" dirty="0">
                <a:ln w="0"/>
                <a:latin typeface="+mn-lt"/>
              </a:rPr>
              <a:t>co-ordinate the upgrading of the Magna Carta Memorial on the Runnymede </a:t>
            </a:r>
            <a:r>
              <a:rPr lang="en-GB" sz="1600" dirty="0" smtClean="0">
                <a:ln w="0"/>
                <a:latin typeface="+mn-lt"/>
              </a:rPr>
              <a:t>site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n w="0"/>
                <a:latin typeface="+mn-lt"/>
              </a:rPr>
              <a:t>To </a:t>
            </a:r>
            <a:r>
              <a:rPr lang="en-GB" sz="1600" dirty="0">
                <a:ln w="0"/>
                <a:latin typeface="+mn-lt"/>
              </a:rPr>
              <a:t>ensure that all appropriate interests as determined by the Trustees are able to input ideas and suggestions into the Steering Group’s </a:t>
            </a:r>
            <a:r>
              <a:rPr lang="en-GB" sz="1600" dirty="0" smtClean="0">
                <a:ln w="0"/>
                <a:latin typeface="+mn-lt"/>
              </a:rPr>
              <a:t>deliberations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n w="0"/>
                <a:latin typeface="+mn-lt"/>
              </a:rPr>
              <a:t>To </a:t>
            </a:r>
            <a:r>
              <a:rPr lang="en-GB" sz="1600" dirty="0">
                <a:ln w="0"/>
                <a:latin typeface="+mn-lt"/>
              </a:rPr>
              <a:t>ensure that Trustees can provide a strategic lead in determining the nature and scope of the celebrations on a national and international </a:t>
            </a:r>
            <a:r>
              <a:rPr lang="en-GB" sz="1600" dirty="0" smtClean="0">
                <a:ln w="0"/>
                <a:latin typeface="+mn-lt"/>
              </a:rPr>
              <a:t>basis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n w="0"/>
                <a:latin typeface="+mn-lt"/>
              </a:rPr>
              <a:t>To </a:t>
            </a:r>
            <a:r>
              <a:rPr lang="en-GB" sz="1600" dirty="0">
                <a:ln w="0"/>
                <a:latin typeface="+mn-lt"/>
              </a:rPr>
              <a:t>determine costing and potential sources of </a:t>
            </a:r>
            <a:r>
              <a:rPr lang="en-GB" sz="1600" dirty="0" smtClean="0">
                <a:ln w="0"/>
                <a:latin typeface="+mn-lt"/>
              </a:rPr>
              <a:t>funding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n w="0"/>
                <a:latin typeface="+mn-lt"/>
              </a:rPr>
              <a:t>To </a:t>
            </a:r>
            <a:r>
              <a:rPr lang="en-GB" sz="1600" dirty="0">
                <a:ln w="0"/>
                <a:latin typeface="+mn-lt"/>
              </a:rPr>
              <a:t>develop a communications strategy to inform the media and all other interests of the Trust’s </a:t>
            </a:r>
            <a:r>
              <a:rPr lang="en-GB" sz="1600" dirty="0" smtClean="0">
                <a:ln w="0"/>
                <a:latin typeface="+mn-lt"/>
              </a:rPr>
              <a:t>initiatives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n w="0"/>
                <a:latin typeface="+mn-lt"/>
              </a:rPr>
              <a:t>To </a:t>
            </a:r>
            <a:r>
              <a:rPr lang="en-GB" sz="1600" dirty="0">
                <a:ln w="0"/>
                <a:latin typeface="+mn-lt"/>
              </a:rPr>
              <a:t>consider what the legacy of the 2015 celebrations shall </a:t>
            </a:r>
            <a:r>
              <a:rPr lang="en-GB" sz="1600" dirty="0" smtClean="0">
                <a:ln w="0"/>
                <a:latin typeface="+mn-lt"/>
              </a:rPr>
              <a:t>be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n w="0"/>
                <a:latin typeface="+mn-lt"/>
              </a:rPr>
              <a:t>To </a:t>
            </a:r>
            <a:r>
              <a:rPr lang="en-GB" sz="1600" dirty="0">
                <a:ln w="0"/>
                <a:latin typeface="+mn-lt"/>
              </a:rPr>
              <a:t>report regularly to the Trustees on </a:t>
            </a:r>
            <a:r>
              <a:rPr lang="en-GB" sz="1600" dirty="0" smtClean="0">
                <a:ln w="0"/>
                <a:latin typeface="+mn-lt"/>
              </a:rPr>
              <a:t>progress</a:t>
            </a:r>
          </a:p>
          <a:p>
            <a:pPr>
              <a:buFont typeface="Arial"/>
              <a:buChar char="•"/>
            </a:pPr>
            <a:r>
              <a:rPr lang="en-GB" sz="1600" i="1" dirty="0" smtClean="0">
                <a:ln w="0"/>
                <a:latin typeface="+mn-lt"/>
              </a:rPr>
              <a:t>To </a:t>
            </a:r>
            <a:r>
              <a:rPr lang="en-GB" sz="1600" i="1" dirty="0">
                <a:ln w="0"/>
                <a:latin typeface="+mn-lt"/>
              </a:rPr>
              <a:t>coordinate the plans and activities of the local </a:t>
            </a:r>
            <a:r>
              <a:rPr lang="en-GB" sz="1600" i="1" dirty="0" smtClean="0">
                <a:ln w="0"/>
                <a:latin typeface="+mn-lt"/>
              </a:rPr>
              <a:t>committees</a:t>
            </a:r>
            <a:r>
              <a:rPr lang="en-GB" sz="1600" i="1" dirty="0">
                <a:ln w="0"/>
                <a:latin typeface="+mn-lt"/>
              </a:rPr>
              <a:t> </a:t>
            </a:r>
            <a:r>
              <a:rPr lang="en-GB" sz="1600" i="1" dirty="0" smtClean="0">
                <a:ln w="0"/>
                <a:latin typeface="+mn-lt"/>
              </a:rPr>
              <a:t>(</a:t>
            </a:r>
            <a:r>
              <a:rPr lang="en-GB" sz="1600" i="1" dirty="0">
                <a:ln w="0"/>
                <a:latin typeface="+mn-lt"/>
              </a:rPr>
              <a:t>added at the following Trust meeting)</a:t>
            </a:r>
            <a:endParaRPr lang="en-GB" sz="1600" dirty="0">
              <a:ln w="0"/>
              <a:latin typeface="+mn-lt"/>
            </a:endParaRPr>
          </a:p>
          <a:p>
            <a:pPr>
              <a:buFont typeface="Arial"/>
              <a:buChar char="•"/>
            </a:pPr>
            <a:endParaRPr lang="en-GB" sz="1600" b="1" i="1" dirty="0" smtClean="0">
              <a:latin typeface="+mn-lt"/>
            </a:endParaRPr>
          </a:p>
          <a:p>
            <a:pPr>
              <a:buFont typeface="Arial"/>
              <a:buChar char="•"/>
            </a:pPr>
            <a:endParaRPr lang="en-GB" sz="1600" b="1" i="1" dirty="0">
              <a:latin typeface="+mn-lt"/>
            </a:endParaRPr>
          </a:p>
          <a:p>
            <a:pPr>
              <a:buFont typeface="Arial"/>
              <a:buChar char="•"/>
            </a:pPr>
            <a:endParaRPr lang="en-GB" sz="1600" b="1" dirty="0">
              <a:latin typeface="+mn-lt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5833" y="476672"/>
            <a:ext cx="7488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Commemoration Objectives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5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7504" y="1340768"/>
            <a:ext cx="4012246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‘</a:t>
            </a:r>
            <a:r>
              <a:rPr lang="en-GB" b="1" i="1" dirty="0" smtClean="0">
                <a:solidFill>
                  <a:schemeClr val="tx1"/>
                </a:solidFill>
              </a:rPr>
              <a:t>England’s </a:t>
            </a:r>
            <a:r>
              <a:rPr lang="en-GB" b="1" i="1" dirty="0">
                <a:solidFill>
                  <a:schemeClr val="tx1"/>
                </a:solidFill>
              </a:rPr>
              <a:t>greatest export</a:t>
            </a:r>
            <a:r>
              <a:rPr lang="en-GB" b="1" dirty="0" smtClean="0">
                <a:solidFill>
                  <a:schemeClr val="tx1"/>
                </a:solidFill>
              </a:rPr>
              <a:t>’: </a:t>
            </a:r>
            <a:endParaRPr lang="en-GB" b="1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Foundation </a:t>
            </a:r>
            <a:r>
              <a:rPr lang="en-GB" sz="1400" b="1" dirty="0">
                <a:solidFill>
                  <a:schemeClr val="tx1"/>
                </a:solidFill>
              </a:rPr>
              <a:t>stone of the </a:t>
            </a:r>
            <a:r>
              <a:rPr lang="en-GB" sz="1400" b="1" dirty="0" smtClean="0">
                <a:solidFill>
                  <a:schemeClr val="tx1"/>
                </a:solidFill>
              </a:rPr>
              <a:t>liberties </a:t>
            </a:r>
            <a:r>
              <a:rPr lang="en-GB" sz="1400" b="1" dirty="0">
                <a:solidFill>
                  <a:schemeClr val="tx1"/>
                </a:solidFill>
              </a:rPr>
              <a:t>enjoyed by hundreds of </a:t>
            </a:r>
            <a:r>
              <a:rPr lang="en-GB" sz="1400" b="1" dirty="0" smtClean="0">
                <a:solidFill>
                  <a:schemeClr val="tx1"/>
                </a:solidFill>
              </a:rPr>
              <a:t>millions </a:t>
            </a:r>
            <a:r>
              <a:rPr lang="en-GB" sz="1400" b="1" dirty="0">
                <a:solidFill>
                  <a:schemeClr val="tx1"/>
                </a:solidFill>
              </a:rPr>
              <a:t>of people in more than 100 </a:t>
            </a:r>
            <a:r>
              <a:rPr lang="en-GB" sz="1400" b="1" dirty="0" smtClean="0">
                <a:solidFill>
                  <a:schemeClr val="tx1"/>
                </a:solidFill>
              </a:rPr>
              <a:t>countries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504" y="6093296"/>
            <a:ext cx="4176464" cy="692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“The </a:t>
            </a:r>
            <a:r>
              <a:rPr lang="en-GB" b="1" i="1" dirty="0">
                <a:solidFill>
                  <a:schemeClr val="tx1"/>
                </a:solidFill>
              </a:rPr>
              <a:t>English Church shall be free</a:t>
            </a:r>
            <a:r>
              <a:rPr lang="en-GB" b="1" i="1" dirty="0" smtClean="0">
                <a:solidFill>
                  <a:schemeClr val="tx1"/>
                </a:solidFill>
              </a:rPr>
              <a:t>’: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P</a:t>
            </a:r>
            <a:r>
              <a:rPr lang="en-GB" sz="1400" b="1" dirty="0" smtClean="0">
                <a:solidFill>
                  <a:schemeClr val="tx1"/>
                </a:solidFill>
              </a:rPr>
              <a:t>roclaimed core religious liberties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2532482"/>
            <a:ext cx="4012246" cy="7343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‘Due </a:t>
            </a:r>
            <a:r>
              <a:rPr lang="en-GB" b="1" i="1" dirty="0">
                <a:solidFill>
                  <a:schemeClr val="tx1"/>
                </a:solidFill>
              </a:rPr>
              <a:t>process</a:t>
            </a:r>
            <a:r>
              <a:rPr lang="en-GB" b="1" i="1" dirty="0" smtClean="0">
                <a:solidFill>
                  <a:schemeClr val="tx1"/>
                </a:solidFill>
              </a:rPr>
              <a:t>’:</a:t>
            </a:r>
            <a:endParaRPr lang="en-GB" b="1" i="1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E</a:t>
            </a:r>
            <a:r>
              <a:rPr lang="en-GB" sz="1400" b="1" dirty="0" smtClean="0">
                <a:solidFill>
                  <a:schemeClr val="tx1"/>
                </a:solidFill>
              </a:rPr>
              <a:t>nshrined </a:t>
            </a:r>
            <a:r>
              <a:rPr lang="en-GB" sz="1400" b="1" dirty="0">
                <a:solidFill>
                  <a:schemeClr val="tx1"/>
                </a:solidFill>
              </a:rPr>
              <a:t>the rule of law in English </a:t>
            </a:r>
            <a:r>
              <a:rPr lang="en-GB" sz="1400" b="1" dirty="0" smtClean="0">
                <a:solidFill>
                  <a:schemeClr val="tx1"/>
                </a:solidFill>
              </a:rPr>
              <a:t>society</a:t>
            </a:r>
            <a:endParaRPr lang="en-GB" sz="1400" b="1" i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04" y="5041731"/>
            <a:ext cx="4176464" cy="939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‘No </a:t>
            </a:r>
            <a:r>
              <a:rPr lang="en-GB" b="1" i="1" dirty="0">
                <a:solidFill>
                  <a:schemeClr val="tx1"/>
                </a:solidFill>
              </a:rPr>
              <a:t>taxation without representation’: </a:t>
            </a:r>
            <a:endParaRPr lang="en-GB" b="1" i="1" dirty="0" smtClean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L</a:t>
            </a:r>
            <a:r>
              <a:rPr lang="en-GB" sz="1400" b="1" dirty="0" smtClean="0">
                <a:solidFill>
                  <a:schemeClr val="tx1"/>
                </a:solidFill>
              </a:rPr>
              <a:t>inked </a:t>
            </a:r>
            <a:r>
              <a:rPr lang="en-GB" sz="1400" b="1" dirty="0">
                <a:solidFill>
                  <a:schemeClr val="tx1"/>
                </a:solidFill>
              </a:rPr>
              <a:t>taxation to democratic </a:t>
            </a:r>
            <a:r>
              <a:rPr lang="en-GB" sz="1400" b="1" dirty="0" smtClean="0">
                <a:solidFill>
                  <a:schemeClr val="tx1"/>
                </a:solidFill>
              </a:rPr>
              <a:t>government, the theme of </a:t>
            </a:r>
            <a:r>
              <a:rPr lang="en-GB" sz="1400" b="1" dirty="0">
                <a:solidFill>
                  <a:schemeClr val="tx1"/>
                </a:solidFill>
              </a:rPr>
              <a:t>the American revolution</a:t>
            </a:r>
            <a:endParaRPr lang="en-GB" sz="1400" b="1" i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340768"/>
            <a:ext cx="4176464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sz="1600" b="1" dirty="0">
                <a:solidFill>
                  <a:schemeClr val="tx1"/>
                </a:solidFill>
              </a:rPr>
              <a:t>It has influenced constitutional thinking worldwide </a:t>
            </a:r>
            <a:r>
              <a:rPr lang="en-GB" sz="1600" b="1" dirty="0" smtClean="0">
                <a:solidFill>
                  <a:schemeClr val="tx1"/>
                </a:solidFill>
              </a:rPr>
              <a:t>in over 100 countries; as well as the UN Declaration of Human Rights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380808" y="527384"/>
            <a:ext cx="6048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FFFFF"/>
                </a:solidFill>
                <a:latin typeface="Calibri" pitchFamily="34" charset="0"/>
              </a:rPr>
              <a:t>Magna Carta </a:t>
            </a:r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Matters</a:t>
            </a:r>
            <a:r>
              <a:rPr lang="en-US" altLang="en-US" sz="3000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7504" y="3378383"/>
            <a:ext cx="400919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 ‘No </a:t>
            </a:r>
            <a:r>
              <a:rPr lang="en-GB" b="1" i="1" dirty="0">
                <a:solidFill>
                  <a:schemeClr val="tx1"/>
                </a:solidFill>
              </a:rPr>
              <a:t>one is above the law</a:t>
            </a:r>
            <a:r>
              <a:rPr lang="en-GB" b="1" i="1" dirty="0" smtClean="0">
                <a:solidFill>
                  <a:schemeClr val="tx1"/>
                </a:solidFill>
              </a:rPr>
              <a:t>’:</a:t>
            </a:r>
            <a:endParaRPr lang="en-GB" b="1" i="1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chemeClr val="tx1"/>
                </a:solidFill>
              </a:rPr>
              <a:t>L</a:t>
            </a:r>
            <a:r>
              <a:rPr lang="en-GB" sz="1400" b="1" dirty="0" smtClean="0">
                <a:solidFill>
                  <a:schemeClr val="tx1"/>
                </a:solidFill>
              </a:rPr>
              <a:t>imited </a:t>
            </a:r>
            <a:r>
              <a:rPr lang="en-GB" sz="1400" b="1" dirty="0">
                <a:solidFill>
                  <a:schemeClr val="tx1"/>
                </a:solidFill>
              </a:rPr>
              <a:t>the power of authoritarian </a:t>
            </a:r>
            <a:r>
              <a:rPr lang="en-GB" sz="1400" b="1" dirty="0" smtClean="0">
                <a:solidFill>
                  <a:schemeClr val="tx1"/>
                </a:solidFill>
              </a:rPr>
              <a:t>rule</a:t>
            </a:r>
            <a:endParaRPr lang="en-GB" sz="1400" b="1" i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504" y="4210057"/>
            <a:ext cx="401224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b="1" dirty="0" smtClean="0">
                <a:solidFill>
                  <a:schemeClr val="tx1"/>
                </a:solidFill>
              </a:rPr>
              <a:t>‘</a:t>
            </a:r>
            <a:r>
              <a:rPr lang="en-GB" b="1" i="1" dirty="0" smtClean="0">
                <a:solidFill>
                  <a:schemeClr val="tx1"/>
                </a:solidFill>
              </a:rPr>
              <a:t>Justice </a:t>
            </a:r>
            <a:r>
              <a:rPr lang="en-GB" b="1" i="1" dirty="0">
                <a:solidFill>
                  <a:schemeClr val="tx1"/>
                </a:solidFill>
              </a:rPr>
              <a:t>delayed is justice denied</a:t>
            </a:r>
            <a:r>
              <a:rPr lang="en-GB" b="1" dirty="0" smtClean="0">
                <a:solidFill>
                  <a:schemeClr val="tx1"/>
                </a:solidFill>
              </a:rPr>
              <a:t>’: </a:t>
            </a:r>
            <a:endParaRPr lang="en-GB" b="1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P</a:t>
            </a:r>
            <a:r>
              <a:rPr lang="en-GB" sz="1400" b="1" dirty="0" smtClean="0">
                <a:solidFill>
                  <a:schemeClr val="tx1"/>
                </a:solidFill>
              </a:rPr>
              <a:t>aved </a:t>
            </a:r>
            <a:r>
              <a:rPr lang="en-GB" sz="1400" b="1" dirty="0">
                <a:solidFill>
                  <a:schemeClr val="tx1"/>
                </a:solidFill>
              </a:rPr>
              <a:t>the way for trial by </a:t>
            </a:r>
            <a:r>
              <a:rPr lang="en-GB" sz="1400" b="1" dirty="0" smtClean="0">
                <a:solidFill>
                  <a:schemeClr val="tx1"/>
                </a:solidFill>
              </a:rPr>
              <a:t>jury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4008" y="2564904"/>
            <a:ext cx="4176464" cy="1231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Lucida Grande"/>
              <a:buChar char="×"/>
              <a:defRPr/>
            </a:pPr>
            <a:r>
              <a:rPr lang="en-GB" sz="1600" b="1" dirty="0">
                <a:solidFill>
                  <a:srgbClr val="800000"/>
                </a:solidFill>
              </a:rPr>
              <a:t>Denials of Magna Carta’s basic principles have led to a loss of liberties </a:t>
            </a:r>
            <a:r>
              <a:rPr lang="en-GB" sz="1600" b="1" dirty="0" smtClean="0">
                <a:solidFill>
                  <a:srgbClr val="800000"/>
                </a:solidFill>
              </a:rPr>
              <a:t>and human </a:t>
            </a:r>
            <a:r>
              <a:rPr lang="en-GB" sz="1600" b="1" dirty="0">
                <a:solidFill>
                  <a:srgbClr val="800000"/>
                </a:solidFill>
              </a:rPr>
              <a:t>rights and even genocide in many countries for </a:t>
            </a:r>
            <a:r>
              <a:rPr lang="en-GB" sz="1600" b="1" dirty="0" smtClean="0">
                <a:solidFill>
                  <a:srgbClr val="800000"/>
                </a:solidFill>
              </a:rPr>
              <a:t>centuries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4088177"/>
            <a:ext cx="4176464" cy="1209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The </a:t>
            </a:r>
            <a:r>
              <a:rPr lang="en-US" sz="1600" b="1" dirty="0">
                <a:solidFill>
                  <a:schemeClr val="tx1"/>
                </a:solidFill>
              </a:rPr>
              <a:t>800th anniversary of Magna Carta is an occasion to deepen the </a:t>
            </a:r>
            <a:r>
              <a:rPr lang="en-US" sz="1600" b="1" dirty="0" smtClean="0">
                <a:solidFill>
                  <a:schemeClr val="tx1"/>
                </a:solidFill>
              </a:rPr>
              <a:t>understanding </a:t>
            </a:r>
            <a:r>
              <a:rPr lang="en-US" sz="1600" b="1" dirty="0">
                <a:solidFill>
                  <a:schemeClr val="tx1"/>
                </a:solidFill>
              </a:rPr>
              <a:t>of the crucial role it has played in our </a:t>
            </a:r>
            <a:r>
              <a:rPr lang="en-US" sz="1600" b="1" dirty="0" smtClean="0">
                <a:solidFill>
                  <a:schemeClr val="tx1"/>
                </a:solidFill>
              </a:rPr>
              <a:t>development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4008" y="5589240"/>
            <a:ext cx="417646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1600" b="1" dirty="0">
                <a:latin typeface="Calibri"/>
                <a:cs typeface="Calibri"/>
              </a:rPr>
              <a:t>It is a time to commemorate the individual rights we enjoy today. It is an opportunity to strengthen human rights around the </a:t>
            </a:r>
            <a:r>
              <a:rPr lang="en-US" sz="1600" b="1" dirty="0" smtClean="0">
                <a:latin typeface="Calibri"/>
                <a:cs typeface="Calibri"/>
              </a:rPr>
              <a:t>world</a:t>
            </a:r>
            <a:endParaRPr lang="en-GB" sz="1600" b="1" dirty="0">
              <a:latin typeface="Calibri"/>
              <a:cs typeface="Calibri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316416" y="6453336"/>
            <a:ext cx="702990" cy="365125"/>
          </a:xfrm>
        </p:spPr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46" grpId="0" animBg="1"/>
      <p:bldP spid="47" grpId="0" animBg="1"/>
      <p:bldP spid="1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 bwMode="auto">
          <a:xfrm>
            <a:off x="-36512" y="1268760"/>
            <a:ext cx="918051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000000"/>
                </a:solidFill>
                <a:latin typeface="+mn-lt"/>
              </a:rPr>
              <a:t>      Magna </a:t>
            </a:r>
            <a:r>
              <a:rPr lang="en-GB" sz="1200" b="1" dirty="0">
                <a:solidFill>
                  <a:srgbClr val="000000"/>
                </a:solidFill>
                <a:latin typeface="+mn-lt"/>
              </a:rPr>
              <a:t>Carta Trust Members: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Rt Hon the Lord (John) Dyson (Chair, Magna Carta Trust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Sir Robert Worcester KBE DL (Deputy Chairman, Magna Carta Trust; Chair, Magna Carta 2015 800</a:t>
            </a:r>
            <a:r>
              <a:rPr lang="en-GB" sz="1200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Anniversary Committee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Very Rev Philip Buckler (Dean, Lincoln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Colin Carmichael (CEO, Canterbury City Council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Mrs Margaret Charlesworth (St Edmundsbury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Ron Freeman (Pilgrims Society);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Rt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Hon the Lord (David) Howell of Guildford (Commonwealth Society); Robert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Kahn (Law Society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Dame Mary Richardson DBE (Chairman,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English-Speaking Union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Lewis L Neilson (Chancellor, National Society Magna Charta Dames and Barons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Stephen Zack (Chairman, ABA Magna Carta 2015 800</a:t>
            </a:r>
            <a:r>
              <a:rPr lang="en-GB" sz="1200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Anniversary Committee; Past President, ABA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).</a:t>
            </a:r>
          </a:p>
          <a:p>
            <a:pPr fontAlgn="auto">
              <a:spcAft>
                <a:spcPts val="0"/>
              </a:spcAft>
              <a:defRPr/>
            </a:pPr>
            <a:endParaRPr lang="en-GB" sz="1200" dirty="0">
              <a:solidFill>
                <a:srgbClr val="000000"/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+mn-lt"/>
              </a:rPr>
              <a:t> </a:t>
            </a:r>
            <a:r>
              <a:rPr lang="en-GB" sz="1200" b="1" dirty="0" smtClean="0">
                <a:solidFill>
                  <a:srgbClr val="000000"/>
                </a:solidFill>
                <a:latin typeface="+mn-lt"/>
              </a:rPr>
              <a:t>     Co</a:t>
            </a:r>
            <a:r>
              <a:rPr lang="en-GB" sz="1200" b="1" dirty="0">
                <a:solidFill>
                  <a:srgbClr val="000000"/>
                </a:solidFill>
                <a:latin typeface="+mn-lt"/>
              </a:rPr>
              <a:t>-opted Committee Members: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Danielle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Alexandra;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Frank Baldwin (Battlefields Trust);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Tony Badger; Julia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Bateman (Global Law Summit);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Joe Beckett (HCL); Professor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Robert Blackburn (Kings College London);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James Blake (St Albans); Desmond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Browne QC (Bar Council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Andrew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Caplen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(Law Society); Laura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Caton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(Local Government Association); former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MCT Hon Treasurer Stuart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Cawthorne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; Cllr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Helyn Clack (Surrey);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Liz Clarke (Temple Church); Martin Clutterbuck (UK Metric Association); John Collier (Salisbury); Cllr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Derek Cotty (Runnymede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Edward Dawson (Battlefields Trust); Hugh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Doherty (Oxford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Leslie Dubow (English-Speaking Union); Nic Durston (National Trust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Seif El Rashidi (Salisbury); Leanne Fallin (US Embassy); Peter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Farr (Rt Hon the Lord Dyson’s Office); Laurence Fiddler (Ministry of Justice);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Professor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Justin Fisher (Brunel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Nick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Fluck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(Law Society); Corinne Galloway (Houses of Parliament); Mark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Gill (Executive Director);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John Gillespie (British Council); Peter Gold (Local Government Association); Jeffrey Golden (ABA); Leslie Good (St Albans);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Daniel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Goodwin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;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Rt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Hon Dominic Grieve QC MP; The Rev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Robin Griffith-Jones (Temple Church); Dr Elizabeth Hallam-Smith (House of Lords); Tony Halmos (City of London); Simon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Higman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(RHUL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Simon Hughes MP (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MoJ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Jacqui Ibbotson (Oxford); Keith Johnston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Dr Emm Johnstone (RHUL); Jo Jones (Canterbury);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Dr.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Ro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bert Key (Salisbury); Alex King (Kent) (Treasurer); Eleanor Laing MP;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Barbara Lewis (University of the Third Age); Caterina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Loriggio (Houses of Parliament);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Charles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C. Lucas, Jr (Baronial Order of Magna Charta); Sir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Nicholas Macpherson KCB (HM Treasury); Dan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Magraw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(ABA); Gerard McDermott (ABA); Sophie McIvor (British Library); Michael McKay (HCL); Scott </a:t>
            </a:r>
            <a:r>
              <a:rPr lang="en-GB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McKendrick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 (British Library); Rt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Hon the Lord (Tom)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McNally;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Councillor Hugh Meares (Runnymede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); David Michnal (Baronial Order of Magna Charta);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Caroline Miller (US Embassy);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Peter Milton (Surrey County Council); Glyn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Morgan (Hereford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);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Olivia Nelson (National Trust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); Anthony </a:t>
            </a:r>
            <a:r>
              <a:rPr lang="en-GB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Northey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 (Notaries Society); Susan Osborn (Notaries Society); Richard Ovenden (Oxford); Alice Pearson (Inner Temple); Dr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Dan Plesch </a:t>
            </a:r>
            <a:r>
              <a:rPr lang="en-GB" sz="1200" dirty="0" smtClean="0">
                <a:solidFill>
                  <a:srgbClr val="000000"/>
                </a:solidFill>
                <a:latin typeface="Calibri"/>
                <a:cs typeface="Calibri"/>
              </a:rPr>
              <a:t>(Our Democratic Heritage); Rev Canon Christopher Pullin (Hereford); </a:t>
            </a:r>
            <a:r>
              <a:rPr lang="en-GB" sz="1200" dirty="0">
                <a:solidFill>
                  <a:srgbClr val="000000"/>
                </a:solidFill>
                <a:latin typeface="Calibri"/>
                <a:cs typeface="Calibri"/>
              </a:rPr>
              <a:t>John Pullinger (House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of Commons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Alice Richmond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ABA MC Committee);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Geoff Rivers (St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Edmundsbury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Steve Roberts (English-Speaking Union); Jane Robinson (Durham); Len and Suzy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Rodness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(Magna Carta Canada); David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Ruffley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MP; Professor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Nigel Saul (Royal Holloway, University of London);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Lucy Scott-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Montcrieff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(Law Society); Paul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Seaward (History of Parliament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Adrian Sharpe (Sharpe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Lankester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); Geri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Silverstone (National Trust); David Sleight (Lincoln);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Sarah Smith (Law Society); Greg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Spring (Coins &amp; Stamps Sub-Committee); Cllr Paul Tuley (Runnymede); MCT Hon Sec Paul Turrell (Runnymede);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Bob Vivian (Baronial Order of Magna Charta); Sarah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Walsh (Runnymede); Harvey Watson (Battlefields Trust); 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Scott Wilson (Magna Carta 800</a:t>
            </a:r>
            <a:r>
              <a:rPr lang="en-GB" sz="1200" baseline="30000" dirty="0" smtClean="0">
                <a:solidFill>
                  <a:srgbClr val="000000"/>
                </a:solidFill>
                <a:latin typeface="+mn-lt"/>
              </a:rPr>
              <a:t>th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 Commemoration); Nick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Wood-Dow (Chelgate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).</a:t>
            </a:r>
            <a:endParaRPr lang="en-GB" sz="1200" dirty="0">
              <a:ln w="0"/>
              <a:latin typeface="+mn-lt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5833" y="476672"/>
            <a:ext cx="7488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2015 Commemoration Committee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5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5833" y="476672"/>
            <a:ext cx="7488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2015 Advisory Board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57923" y="1268760"/>
            <a:ext cx="9201923" cy="5328592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en-GB" sz="1175" b="1" dirty="0" smtClean="0">
                <a:solidFill>
                  <a:srgbClr val="000000"/>
                </a:solidFill>
              </a:rPr>
              <a:t>     Members </a:t>
            </a:r>
            <a:r>
              <a:rPr lang="en-GB" sz="1175" b="1" dirty="0">
                <a:solidFill>
                  <a:srgbClr val="000000"/>
                </a:solidFill>
              </a:rPr>
              <a:t>of the 800th Advisory Board:</a:t>
            </a:r>
            <a:r>
              <a:rPr lang="en-GB" sz="1175" dirty="0">
                <a:solidFill>
                  <a:srgbClr val="000000"/>
                </a:solidFill>
              </a:rPr>
              <a:t> </a:t>
            </a:r>
            <a:r>
              <a:rPr lang="en-GB" sz="1175" dirty="0" smtClean="0">
                <a:solidFill>
                  <a:srgbClr val="000000"/>
                </a:solidFill>
              </a:rPr>
              <a:t>Former Heritage </a:t>
            </a:r>
            <a:r>
              <a:rPr lang="en-GB" sz="1175" dirty="0">
                <a:solidFill>
                  <a:srgbClr val="000000"/>
                </a:solidFill>
              </a:rPr>
              <a:t>Lottery Fund Dame Jenny Abramsky; </a:t>
            </a:r>
            <a:r>
              <a:rPr lang="en-GB" sz="1175" dirty="0" smtClean="0">
                <a:solidFill>
                  <a:srgbClr val="000000"/>
                </a:solidFill>
              </a:rPr>
              <a:t>Graham Allen MP; </a:t>
            </a:r>
            <a:r>
              <a:rPr lang="en-GB" sz="1175" dirty="0" err="1" smtClean="0">
                <a:solidFill>
                  <a:srgbClr val="000000"/>
                </a:solidFill>
              </a:rPr>
              <a:t>Rt</a:t>
            </a:r>
            <a:r>
              <a:rPr lang="en-GB" sz="1175" dirty="0" smtClean="0">
                <a:solidFill>
                  <a:srgbClr val="000000"/>
                </a:solidFill>
              </a:rPr>
              <a:t> </a:t>
            </a:r>
            <a:r>
              <a:rPr lang="en-GB" sz="1175" dirty="0">
                <a:solidFill>
                  <a:srgbClr val="000000"/>
                </a:solidFill>
              </a:rPr>
              <a:t>Hon Lady Justice Arden DBE; Former Lord Mayor of London Michael Bear; Speaker, House of Commons Rt Hon John Bercow MP; </a:t>
            </a:r>
            <a:r>
              <a:rPr lang="en-GB" sz="1175" dirty="0" smtClean="0">
                <a:solidFill>
                  <a:srgbClr val="000000"/>
                </a:solidFill>
              </a:rPr>
              <a:t>Former Home Secretary Rt Hon David Blunkett MP; Former </a:t>
            </a:r>
            <a:r>
              <a:rPr lang="en-GB" sz="1175" dirty="0">
                <a:solidFill>
                  <a:srgbClr val="000000"/>
                </a:solidFill>
              </a:rPr>
              <a:t>Chief of Defence Staff,  Lord Warden and Admiral of the Cinque Ports, President, Pilgrims Society, Admiral Lord </a:t>
            </a:r>
            <a:r>
              <a:rPr lang="en-GB" sz="1175" dirty="0" smtClean="0">
                <a:solidFill>
                  <a:srgbClr val="000000"/>
                </a:solidFill>
              </a:rPr>
              <a:t>(Michael) Boyce </a:t>
            </a:r>
            <a:r>
              <a:rPr lang="en-GB" sz="1175" dirty="0">
                <a:solidFill>
                  <a:srgbClr val="000000"/>
                </a:solidFill>
              </a:rPr>
              <a:t>GCB OBE DL; US Supreme Court Justice Professor Stephen Breyer; Former Chief </a:t>
            </a:r>
            <a:r>
              <a:rPr lang="en-GB" sz="1175" dirty="0" smtClean="0">
                <a:solidFill>
                  <a:srgbClr val="000000"/>
                </a:solidFill>
              </a:rPr>
              <a:t>Executive </a:t>
            </a:r>
            <a:r>
              <a:rPr lang="en-GB" sz="1175" dirty="0">
                <a:solidFill>
                  <a:srgbClr val="000000"/>
                </a:solidFill>
              </a:rPr>
              <a:t>British Library Dame Lynne Brindley DBE; </a:t>
            </a:r>
            <a:r>
              <a:rPr lang="en-GB" sz="1175" dirty="0" smtClean="0">
                <a:solidFill>
                  <a:srgbClr val="000000"/>
                </a:solidFill>
              </a:rPr>
              <a:t>Chairman Law Society Andrew </a:t>
            </a:r>
            <a:r>
              <a:rPr lang="en-GB" sz="1175" dirty="0" err="1" smtClean="0">
                <a:solidFill>
                  <a:srgbClr val="000000"/>
                </a:solidFill>
              </a:rPr>
              <a:t>Caplen</a:t>
            </a:r>
            <a:r>
              <a:rPr lang="en-GB" sz="1175" dirty="0" smtClean="0">
                <a:solidFill>
                  <a:srgbClr val="000000"/>
                </a:solidFill>
              </a:rPr>
              <a:t>; Chief </a:t>
            </a:r>
            <a:r>
              <a:rPr lang="en-GB" sz="1175" dirty="0">
                <a:solidFill>
                  <a:srgbClr val="000000"/>
                </a:solidFill>
              </a:rPr>
              <a:t>Executive Officer, HCL AXON , HCL Technologies, Steven Cardell; Former Foreign Secretary Rt Hon Lord </a:t>
            </a:r>
            <a:r>
              <a:rPr lang="en-GB" sz="1175" dirty="0" smtClean="0">
                <a:solidFill>
                  <a:srgbClr val="000000"/>
                </a:solidFill>
              </a:rPr>
              <a:t>(Peter) Carrington </a:t>
            </a:r>
            <a:r>
              <a:rPr lang="en-GB" sz="1175" dirty="0">
                <a:solidFill>
                  <a:srgbClr val="000000"/>
                </a:solidFill>
              </a:rPr>
              <a:t>KG CH GCMG MC; Rt Rev Lord Bishop of London Richard Chartres; Lord Chancellor Rt Hon Kenneth Clarke QC MP; Supreme Court Justice of the United Kingdom Rt Hon Lord (Tony) Clarke; Chairman, History of Parliament Trust Lord </a:t>
            </a:r>
            <a:r>
              <a:rPr lang="en-GB" sz="1175" dirty="0" smtClean="0">
                <a:solidFill>
                  <a:srgbClr val="000000"/>
                </a:solidFill>
              </a:rPr>
              <a:t>(Patrick) Cormack; Lord </a:t>
            </a:r>
            <a:r>
              <a:rPr lang="en-GB" sz="1175" dirty="0">
                <a:solidFill>
                  <a:srgbClr val="000000"/>
                </a:solidFill>
              </a:rPr>
              <a:t>Speaker Baroness </a:t>
            </a:r>
            <a:r>
              <a:rPr lang="en-GB" sz="1175" dirty="0" smtClean="0">
                <a:solidFill>
                  <a:srgbClr val="000000"/>
                </a:solidFill>
              </a:rPr>
              <a:t>(Frances) D’Souza</a:t>
            </a:r>
            <a:r>
              <a:rPr lang="en-GB" sz="1175" dirty="0">
                <a:solidFill>
                  <a:srgbClr val="000000"/>
                </a:solidFill>
              </a:rPr>
              <a:t>; </a:t>
            </a:r>
            <a:r>
              <a:rPr lang="en-GB" sz="1175" dirty="0" smtClean="0">
                <a:solidFill>
                  <a:srgbClr val="000000"/>
                </a:solidFill>
              </a:rPr>
              <a:t>Former </a:t>
            </a:r>
            <a:r>
              <a:rPr lang="en-GB" sz="1175" dirty="0">
                <a:solidFill>
                  <a:srgbClr val="000000"/>
                </a:solidFill>
              </a:rPr>
              <a:t>Shadow Home Secretary Rt Hon David Davis MP; British Council Chairman Sir Vernon Ellis; Chairman of Magna Carta Committee of Australia Air Chief Marshal David Evans; Former Lord Chancellor Rt Hon Lord (Charlie) </a:t>
            </a:r>
            <a:r>
              <a:rPr lang="en-GB" sz="1175" dirty="0" smtClean="0">
                <a:solidFill>
                  <a:srgbClr val="000000"/>
                </a:solidFill>
              </a:rPr>
              <a:t>Falconer </a:t>
            </a:r>
            <a:r>
              <a:rPr lang="en-GB" sz="1175" dirty="0">
                <a:solidFill>
                  <a:srgbClr val="000000"/>
                </a:solidFill>
              </a:rPr>
              <a:t>QC; </a:t>
            </a:r>
            <a:r>
              <a:rPr lang="en-GB" sz="1175" dirty="0" smtClean="0">
                <a:solidFill>
                  <a:srgbClr val="000000"/>
                </a:solidFill>
              </a:rPr>
              <a:t>Former </a:t>
            </a:r>
            <a:r>
              <a:rPr lang="en-GB" sz="1175" dirty="0">
                <a:solidFill>
                  <a:srgbClr val="000000"/>
                </a:solidFill>
              </a:rPr>
              <a:t>Chair of the Arts </a:t>
            </a:r>
            <a:r>
              <a:rPr lang="en-GB" sz="1175" dirty="0" smtClean="0">
                <a:solidFill>
                  <a:srgbClr val="000000"/>
                </a:solidFill>
              </a:rPr>
              <a:t>Council England </a:t>
            </a:r>
            <a:r>
              <a:rPr lang="en-GB" sz="1175" dirty="0">
                <a:solidFill>
                  <a:srgbClr val="000000"/>
                </a:solidFill>
              </a:rPr>
              <a:t>Dame Liz Forgan DBE; Private Secretary to HM Rt Hon </a:t>
            </a:r>
            <a:r>
              <a:rPr lang="en-GB" sz="1175" dirty="0" smtClean="0">
                <a:solidFill>
                  <a:srgbClr val="000000"/>
                </a:solidFill>
              </a:rPr>
              <a:t>Sir Christopher Geidt KCVO; Dr Hamid </a:t>
            </a:r>
            <a:r>
              <a:rPr lang="en-GB" sz="1175" dirty="0" err="1" smtClean="0">
                <a:solidFill>
                  <a:srgbClr val="000000"/>
                </a:solidFill>
              </a:rPr>
              <a:t>Ghany</a:t>
            </a:r>
            <a:r>
              <a:rPr lang="en-GB" sz="1175" dirty="0" smtClean="0">
                <a:solidFill>
                  <a:srgbClr val="000000"/>
                </a:solidFill>
              </a:rPr>
              <a:t>, University of West Indies; National </a:t>
            </a:r>
            <a:r>
              <a:rPr lang="en-GB" sz="1175" dirty="0">
                <a:solidFill>
                  <a:srgbClr val="000000"/>
                </a:solidFill>
              </a:rPr>
              <a:t>Trust </a:t>
            </a:r>
            <a:r>
              <a:rPr lang="en-GB" sz="1175" dirty="0" smtClean="0">
                <a:solidFill>
                  <a:srgbClr val="000000"/>
                </a:solidFill>
              </a:rPr>
              <a:t>Director-General </a:t>
            </a:r>
            <a:r>
              <a:rPr lang="en-GB" sz="1175" dirty="0">
                <a:solidFill>
                  <a:srgbClr val="000000"/>
                </a:solidFill>
              </a:rPr>
              <a:t>Dame Helen Ghosh; </a:t>
            </a:r>
            <a:r>
              <a:rPr lang="en-GB" sz="1175" dirty="0" smtClean="0">
                <a:solidFill>
                  <a:srgbClr val="000000"/>
                </a:solidFill>
              </a:rPr>
              <a:t>Former UK </a:t>
            </a:r>
            <a:r>
              <a:rPr lang="en-GB" sz="1175" dirty="0">
                <a:solidFill>
                  <a:srgbClr val="000000"/>
                </a:solidFill>
              </a:rPr>
              <a:t>Attorney-General Rt Hon Dominic Grieve QC MP; Loyd Grossman (Heritage Alliance); </a:t>
            </a:r>
            <a:r>
              <a:rPr lang="en-GB" sz="1175" dirty="0" smtClean="0">
                <a:solidFill>
                  <a:srgbClr val="000000"/>
                </a:solidFill>
              </a:rPr>
              <a:t>Foreign Secretary </a:t>
            </a:r>
            <a:r>
              <a:rPr lang="en-GB" sz="1175" dirty="0" err="1" smtClean="0">
                <a:solidFill>
                  <a:srgbClr val="000000"/>
                </a:solidFill>
              </a:rPr>
              <a:t>Rt</a:t>
            </a:r>
            <a:r>
              <a:rPr lang="en-GB" sz="1175" dirty="0" smtClean="0">
                <a:solidFill>
                  <a:srgbClr val="000000"/>
                </a:solidFill>
              </a:rPr>
              <a:t> </a:t>
            </a:r>
            <a:r>
              <a:rPr lang="en-GB" sz="1175" dirty="0">
                <a:solidFill>
                  <a:srgbClr val="000000"/>
                </a:solidFill>
              </a:rPr>
              <a:t>Hon Philip Hammond MP; Former Lord Speaker Rt Hon Baroness (Helene) </a:t>
            </a:r>
            <a:r>
              <a:rPr lang="en-GB" sz="1175" dirty="0" smtClean="0">
                <a:solidFill>
                  <a:srgbClr val="000000"/>
                </a:solidFill>
              </a:rPr>
              <a:t>Hayman; Former Leader </a:t>
            </a:r>
            <a:r>
              <a:rPr lang="en-GB" sz="1175" dirty="0">
                <a:solidFill>
                  <a:srgbClr val="000000"/>
                </a:solidFill>
              </a:rPr>
              <a:t>of the House of Lords Rt Hon Lord </a:t>
            </a:r>
            <a:r>
              <a:rPr lang="en-GB" sz="1175" dirty="0" smtClean="0">
                <a:solidFill>
                  <a:srgbClr val="000000"/>
                </a:solidFill>
              </a:rPr>
              <a:t>(Jonathan) Hill </a:t>
            </a:r>
            <a:r>
              <a:rPr lang="en-GB" sz="1175" dirty="0">
                <a:solidFill>
                  <a:srgbClr val="000000"/>
                </a:solidFill>
              </a:rPr>
              <a:t>of Oareford CBE; </a:t>
            </a:r>
            <a:r>
              <a:rPr lang="en-GB" sz="1175" dirty="0" smtClean="0">
                <a:solidFill>
                  <a:srgbClr val="000000"/>
                </a:solidFill>
              </a:rPr>
              <a:t>University </a:t>
            </a:r>
            <a:r>
              <a:rPr lang="en-GB" sz="1175" dirty="0">
                <a:solidFill>
                  <a:srgbClr val="000000"/>
                </a:solidFill>
              </a:rPr>
              <a:t>of Virginia Professor A E Dick Howard; ABA President William Hubbard; Former Chairman </a:t>
            </a:r>
            <a:r>
              <a:rPr lang="en-GB" sz="1175" dirty="0" smtClean="0">
                <a:solidFill>
                  <a:srgbClr val="000000"/>
                </a:solidFill>
              </a:rPr>
              <a:t>English-Speaking </a:t>
            </a:r>
            <a:r>
              <a:rPr lang="en-GB" sz="1175" dirty="0">
                <a:solidFill>
                  <a:srgbClr val="000000"/>
                </a:solidFill>
              </a:rPr>
              <a:t>Union Rt Hon Lord </a:t>
            </a:r>
            <a:r>
              <a:rPr lang="en-GB" sz="1175" dirty="0" smtClean="0">
                <a:solidFill>
                  <a:srgbClr val="000000"/>
                </a:solidFill>
              </a:rPr>
              <a:t>(David) Hunt </a:t>
            </a:r>
            <a:r>
              <a:rPr lang="en-GB" sz="1175" dirty="0">
                <a:solidFill>
                  <a:srgbClr val="000000"/>
                </a:solidFill>
              </a:rPr>
              <a:t>of Wirral; </a:t>
            </a:r>
            <a:r>
              <a:rPr lang="en-GB" sz="1175" dirty="0" smtClean="0">
                <a:solidFill>
                  <a:srgbClr val="000000"/>
                </a:solidFill>
              </a:rPr>
              <a:t>Former </a:t>
            </a:r>
            <a:r>
              <a:rPr lang="en-GB" sz="1175" dirty="0">
                <a:solidFill>
                  <a:srgbClr val="000000"/>
                </a:solidFill>
              </a:rPr>
              <a:t>Lord Chancellor Rt Hon Lord </a:t>
            </a:r>
            <a:r>
              <a:rPr lang="en-GB" sz="1175" dirty="0" smtClean="0">
                <a:solidFill>
                  <a:srgbClr val="000000"/>
                </a:solidFill>
              </a:rPr>
              <a:t>(Alexander) Irvine </a:t>
            </a:r>
            <a:r>
              <a:rPr lang="en-GB" sz="1175" dirty="0">
                <a:solidFill>
                  <a:srgbClr val="000000"/>
                </a:solidFill>
              </a:rPr>
              <a:t>of Lairg; Former Private Secretary to HM The Queen Rt Hon Lord (Robin) Janvrin; Chairman of the National Trust Sir Simon Jenkins; F</a:t>
            </a:r>
            <a:r>
              <a:rPr lang="en-GB" sz="1175" dirty="0" smtClean="0">
                <a:solidFill>
                  <a:srgbClr val="000000"/>
                </a:solidFill>
              </a:rPr>
              <a:t>ormer Home Secretary Rt Hon Alan Johnson MP; Rt Hon </a:t>
            </a:r>
            <a:r>
              <a:rPr lang="en-GB" sz="1175" dirty="0">
                <a:solidFill>
                  <a:srgbClr val="000000"/>
                </a:solidFill>
              </a:rPr>
              <a:t>Dame Tessa Jowell DBE MP; </a:t>
            </a:r>
            <a:r>
              <a:rPr lang="en-GB" sz="1175" dirty="0" smtClean="0">
                <a:solidFill>
                  <a:srgbClr val="000000"/>
                </a:solidFill>
              </a:rPr>
              <a:t>Lady (Barbara) Judge CBE; Former Lord Chief Justice </a:t>
            </a:r>
            <a:r>
              <a:rPr lang="en-GB" sz="1175" dirty="0" err="1" smtClean="0">
                <a:solidFill>
                  <a:srgbClr val="000000"/>
                </a:solidFill>
              </a:rPr>
              <a:t>Rt</a:t>
            </a:r>
            <a:r>
              <a:rPr lang="en-GB" sz="1175" dirty="0" smtClean="0">
                <a:solidFill>
                  <a:srgbClr val="000000"/>
                </a:solidFill>
              </a:rPr>
              <a:t> Hon the Lord (Igor) Judge; Sheriff for the City of London Alderman Sir Paul Judge; US </a:t>
            </a:r>
            <a:r>
              <a:rPr lang="en-GB" sz="1175" dirty="0">
                <a:solidFill>
                  <a:srgbClr val="000000"/>
                </a:solidFill>
              </a:rPr>
              <a:t>Senator Tim Kaine; </a:t>
            </a:r>
            <a:r>
              <a:rPr lang="en-GB" sz="1175" dirty="0" smtClean="0">
                <a:solidFill>
                  <a:srgbClr val="000000"/>
                </a:solidFill>
              </a:rPr>
              <a:t>Chairman Bar Council Nicholas Lavender QC; Former </a:t>
            </a:r>
            <a:r>
              <a:rPr lang="en-GB" sz="1175" dirty="0">
                <a:solidFill>
                  <a:srgbClr val="000000"/>
                </a:solidFill>
              </a:rPr>
              <a:t>Lord Chancellor Rt Hon Lord (James) Mackay of Clashfern; </a:t>
            </a:r>
            <a:r>
              <a:rPr lang="en-GB" sz="1175" dirty="0" smtClean="0">
                <a:solidFill>
                  <a:srgbClr val="000000"/>
                </a:solidFill>
              </a:rPr>
              <a:t>Former Chairman Royal Commonwealth Society Sir Peter Marshall; Permanent Secretary HM Treasury </a:t>
            </a:r>
            <a:r>
              <a:rPr lang="en-GB" sz="1175" dirty="0">
                <a:solidFill>
                  <a:srgbClr val="000000"/>
                </a:solidFill>
              </a:rPr>
              <a:t>Sir Nicholas Macpherson </a:t>
            </a:r>
            <a:r>
              <a:rPr lang="en-GB" sz="1175" dirty="0" smtClean="0">
                <a:solidFill>
                  <a:srgbClr val="000000"/>
                </a:solidFill>
              </a:rPr>
              <a:t>KCB; </a:t>
            </a:r>
            <a:r>
              <a:rPr lang="en-GB" sz="1175" dirty="0">
                <a:solidFill>
                  <a:srgbClr val="000000"/>
                </a:solidFill>
              </a:rPr>
              <a:t>Former Prime Minister of Trinidad and Tobago, Former Chair of the Commonwealth Hon Patrick Manning; </a:t>
            </a:r>
            <a:r>
              <a:rPr lang="en-GB" sz="1175" dirty="0" smtClean="0">
                <a:solidFill>
                  <a:srgbClr val="000000"/>
                </a:solidFill>
              </a:rPr>
              <a:t>Former Deputy Secretary Commonwealth Secretariat </a:t>
            </a:r>
            <a:r>
              <a:rPr lang="en-GB" sz="1175" dirty="0" err="1" smtClean="0"/>
              <a:t>Mmasekgoa</a:t>
            </a:r>
            <a:r>
              <a:rPr lang="en-GB" sz="1175" dirty="0" smtClean="0"/>
              <a:t> </a:t>
            </a:r>
            <a:r>
              <a:rPr lang="en-GB" sz="1175" dirty="0" err="1" smtClean="0"/>
              <a:t>Masire-Mwamba</a:t>
            </a:r>
            <a:r>
              <a:rPr lang="en-GB" sz="1175" dirty="0" smtClean="0"/>
              <a:t>; </a:t>
            </a:r>
            <a:r>
              <a:rPr lang="en-GB" sz="1175" dirty="0">
                <a:solidFill>
                  <a:srgbClr val="000000"/>
                </a:solidFill>
              </a:rPr>
              <a:t>Home Secretary </a:t>
            </a:r>
            <a:r>
              <a:rPr lang="en-GB" sz="1175" dirty="0" err="1">
                <a:solidFill>
                  <a:srgbClr val="000000"/>
                </a:solidFill>
              </a:rPr>
              <a:t>Rt</a:t>
            </a:r>
            <a:r>
              <a:rPr lang="en-GB" sz="1175" dirty="0">
                <a:solidFill>
                  <a:srgbClr val="000000"/>
                </a:solidFill>
              </a:rPr>
              <a:t> Hon Teresa May MP; Former First Secretary of Wales Rhodri Morgan;  </a:t>
            </a:r>
            <a:r>
              <a:rPr lang="en-GB" sz="1175" dirty="0" smtClean="0">
                <a:solidFill>
                  <a:srgbClr val="000000"/>
                </a:solidFill>
              </a:rPr>
              <a:t>Former Director </a:t>
            </a:r>
            <a:r>
              <a:rPr lang="en-GB" sz="1175" dirty="0">
                <a:solidFill>
                  <a:srgbClr val="000000"/>
                </a:solidFill>
              </a:rPr>
              <a:t>of the National Archives Oliver Morley; </a:t>
            </a:r>
            <a:r>
              <a:rPr lang="en-GB" sz="1175" dirty="0" smtClean="0">
                <a:solidFill>
                  <a:srgbClr val="000000"/>
                </a:solidFill>
              </a:rPr>
              <a:t>His Eminence Cardinal (Vincent) Nichols</a:t>
            </a:r>
            <a:r>
              <a:rPr lang="en-GB" sz="1175" dirty="0">
                <a:solidFill>
                  <a:srgbClr val="000000"/>
                </a:solidFill>
              </a:rPr>
              <a:t>; Prime Minister of Trinidad and </a:t>
            </a:r>
            <a:r>
              <a:rPr lang="en-GB" sz="1175" dirty="0" smtClean="0">
                <a:solidFill>
                  <a:srgbClr val="000000"/>
                </a:solidFill>
              </a:rPr>
              <a:t>Tobago, </a:t>
            </a:r>
            <a:r>
              <a:rPr lang="en-GB" sz="1175" dirty="0">
                <a:solidFill>
                  <a:srgbClr val="000000"/>
                </a:solidFill>
              </a:rPr>
              <a:t>Former Chair of the Commonwealth </a:t>
            </a:r>
            <a:r>
              <a:rPr lang="en-GB" sz="1175" dirty="0" smtClean="0">
                <a:solidFill>
                  <a:srgbClr val="000000"/>
                </a:solidFill>
              </a:rPr>
              <a:t>Hon </a:t>
            </a:r>
            <a:r>
              <a:rPr lang="en-GB" sz="1175" dirty="0">
                <a:solidFill>
                  <a:srgbClr val="000000"/>
                </a:solidFill>
              </a:rPr>
              <a:t>Mrs Kamla Persad-Bissessar; </a:t>
            </a:r>
            <a:r>
              <a:rPr lang="en-GB" sz="1175" dirty="0" smtClean="0">
                <a:solidFill>
                  <a:srgbClr val="000000"/>
                </a:solidFill>
              </a:rPr>
              <a:t>Former Chairman </a:t>
            </a:r>
            <a:r>
              <a:rPr lang="en-GB" sz="1175" dirty="0">
                <a:solidFill>
                  <a:srgbClr val="000000"/>
                </a:solidFill>
              </a:rPr>
              <a:t>Equal Opportunity Commission Trevor Philips; UK Supreme Court Justice Rt Hon Lord (Nicholas) Phillips of Worth Matravers; Rt Hon Baroness </a:t>
            </a:r>
            <a:r>
              <a:rPr lang="en-GB" sz="1175" dirty="0" smtClean="0">
                <a:solidFill>
                  <a:srgbClr val="000000"/>
                </a:solidFill>
              </a:rPr>
              <a:t>(Usha) Prashar </a:t>
            </a:r>
            <a:r>
              <a:rPr lang="en-GB" sz="1175" dirty="0">
                <a:solidFill>
                  <a:srgbClr val="000000"/>
                </a:solidFill>
              </a:rPr>
              <a:t>of Runnymede; </a:t>
            </a:r>
            <a:r>
              <a:rPr lang="en-GB" sz="1175" dirty="0" smtClean="0">
                <a:solidFill>
                  <a:srgbClr val="000000"/>
                </a:solidFill>
              </a:rPr>
              <a:t>Former Home Secretary </a:t>
            </a:r>
            <a:r>
              <a:rPr lang="en-GB" sz="1175" dirty="0" err="1" smtClean="0">
                <a:solidFill>
                  <a:srgbClr val="000000"/>
                </a:solidFill>
              </a:rPr>
              <a:t>Rt</a:t>
            </a:r>
            <a:r>
              <a:rPr lang="en-GB" sz="1175" dirty="0" smtClean="0">
                <a:solidFill>
                  <a:srgbClr val="000000"/>
                </a:solidFill>
              </a:rPr>
              <a:t> Hon the Lord Reid of </a:t>
            </a:r>
            <a:r>
              <a:rPr lang="en-GB" sz="1175" dirty="0" err="1" smtClean="0">
                <a:solidFill>
                  <a:srgbClr val="000000"/>
                </a:solidFill>
              </a:rPr>
              <a:t>Cardowan</a:t>
            </a:r>
            <a:r>
              <a:rPr lang="en-GB" sz="1175" dirty="0" smtClean="0">
                <a:solidFill>
                  <a:srgbClr val="000000"/>
                </a:solidFill>
              </a:rPr>
              <a:t>; </a:t>
            </a:r>
            <a:r>
              <a:rPr lang="en-GB" sz="1100" dirty="0">
                <a:solidFill>
                  <a:srgbClr val="000000"/>
                </a:solidFill>
              </a:rPr>
              <a:t>Len and Suzy </a:t>
            </a:r>
            <a:r>
              <a:rPr lang="en-GB" sz="1100" dirty="0" err="1" smtClean="0">
                <a:solidFill>
                  <a:srgbClr val="000000"/>
                </a:solidFill>
              </a:rPr>
              <a:t>Rodness</a:t>
            </a:r>
            <a:r>
              <a:rPr lang="en-GB" sz="1100" dirty="0" smtClean="0">
                <a:solidFill>
                  <a:srgbClr val="000000"/>
                </a:solidFill>
              </a:rPr>
              <a:t>, Magna </a:t>
            </a:r>
            <a:r>
              <a:rPr lang="en-GB" sz="1100" dirty="0">
                <a:solidFill>
                  <a:srgbClr val="000000"/>
                </a:solidFill>
              </a:rPr>
              <a:t>Carta </a:t>
            </a:r>
            <a:r>
              <a:rPr lang="en-GB" sz="1100" dirty="0" smtClean="0">
                <a:solidFill>
                  <a:srgbClr val="000000"/>
                </a:solidFill>
              </a:rPr>
              <a:t>Canada;</a:t>
            </a:r>
            <a:r>
              <a:rPr lang="en-GB" sz="1175" dirty="0" smtClean="0">
                <a:solidFill>
                  <a:srgbClr val="000000"/>
                </a:solidFill>
              </a:rPr>
              <a:t>  Former Chairman English-Speaking </a:t>
            </a:r>
            <a:r>
              <a:rPr lang="en-GB" sz="1175" dirty="0">
                <a:solidFill>
                  <a:srgbClr val="000000"/>
                </a:solidFill>
              </a:rPr>
              <a:t>Union </a:t>
            </a:r>
            <a:r>
              <a:rPr lang="en-GB" sz="1175" dirty="0" smtClean="0">
                <a:solidFill>
                  <a:srgbClr val="000000"/>
                </a:solidFill>
              </a:rPr>
              <a:t> Dame </a:t>
            </a:r>
            <a:r>
              <a:rPr lang="en-GB" sz="1175" dirty="0">
                <a:solidFill>
                  <a:srgbClr val="000000"/>
                </a:solidFill>
              </a:rPr>
              <a:t>Mary </a:t>
            </a:r>
            <a:r>
              <a:rPr lang="en-GB" sz="1175" dirty="0" smtClean="0">
                <a:solidFill>
                  <a:srgbClr val="000000"/>
                </a:solidFill>
              </a:rPr>
              <a:t>Richardson DBE; Sir John Ritblat; Secretary-General International </a:t>
            </a:r>
            <a:r>
              <a:rPr lang="en-GB" sz="1175" dirty="0">
                <a:solidFill>
                  <a:srgbClr val="000000"/>
                </a:solidFill>
              </a:rPr>
              <a:t>Bar Association Mr David W Rivkin; </a:t>
            </a:r>
            <a:r>
              <a:rPr lang="en-GB" sz="1175" dirty="0" smtClean="0">
                <a:solidFill>
                  <a:srgbClr val="000000"/>
                </a:solidFill>
              </a:rPr>
              <a:t>Mrs </a:t>
            </a:r>
            <a:r>
              <a:rPr lang="en-GB" sz="1175" dirty="0">
                <a:solidFill>
                  <a:srgbClr val="000000"/>
                </a:solidFill>
              </a:rPr>
              <a:t>Franklin </a:t>
            </a:r>
            <a:r>
              <a:rPr lang="en-GB" sz="1175" dirty="0" smtClean="0">
                <a:solidFill>
                  <a:srgbClr val="000000"/>
                </a:solidFill>
              </a:rPr>
              <a:t>D Roosevelt Jr; </a:t>
            </a:r>
            <a:r>
              <a:rPr lang="en-GB" sz="1175" dirty="0">
                <a:solidFill>
                  <a:srgbClr val="000000"/>
                </a:solidFill>
              </a:rPr>
              <a:t>Chairman of Carlyle Group and Magna Carta private owner David Rubenstein; Former Chief Rabbi Lord Sacks, Chairman of the Charity Commission William Shawcross, Former Secretary of State for Culture, Media and Sport, now </a:t>
            </a:r>
            <a:r>
              <a:rPr lang="en-GB" sz="1175" dirty="0" smtClean="0">
                <a:solidFill>
                  <a:srgbClr val="000000"/>
                </a:solidFill>
              </a:rPr>
              <a:t>Chairman </a:t>
            </a:r>
            <a:r>
              <a:rPr lang="en-GB" sz="1175" dirty="0">
                <a:solidFill>
                  <a:srgbClr val="000000"/>
                </a:solidFill>
              </a:rPr>
              <a:t>Environment </a:t>
            </a:r>
            <a:r>
              <a:rPr lang="en-GB" sz="1175" dirty="0" smtClean="0">
                <a:solidFill>
                  <a:srgbClr val="000000"/>
                </a:solidFill>
              </a:rPr>
              <a:t>Agency Rt </a:t>
            </a:r>
            <a:r>
              <a:rPr lang="en-GB" sz="1175" dirty="0">
                <a:solidFill>
                  <a:srgbClr val="000000"/>
                </a:solidFill>
              </a:rPr>
              <a:t>Hon Lord (Chris) Smith of Finsbury, Former Lord Chancellor, Minister for Justice and Home Secretary, Rt Hon Jack Straw MP; </a:t>
            </a:r>
            <a:r>
              <a:rPr lang="en-GB" sz="1175" dirty="0" smtClean="0">
                <a:solidFill>
                  <a:srgbClr val="000000"/>
                </a:solidFill>
              </a:rPr>
              <a:t>Hungarian </a:t>
            </a:r>
            <a:r>
              <a:rPr lang="en-US" sz="1175" dirty="0" smtClean="0"/>
              <a:t>Ambassador</a:t>
            </a:r>
            <a:r>
              <a:rPr lang="en-US" sz="1175" dirty="0"/>
              <a:t> </a:t>
            </a:r>
            <a:r>
              <a:rPr lang="en-US" sz="1175" dirty="0" smtClean="0"/>
              <a:t>to the UK Peter </a:t>
            </a:r>
            <a:r>
              <a:rPr lang="en-US" sz="1175" dirty="0" err="1" smtClean="0"/>
              <a:t>Szabadhegy</a:t>
            </a:r>
            <a:r>
              <a:rPr lang="en-US" sz="1175" dirty="0" smtClean="0"/>
              <a:t>; Lord Chief Justice </a:t>
            </a:r>
            <a:r>
              <a:rPr lang="en-GB" sz="1175" dirty="0" err="1" smtClean="0">
                <a:solidFill>
                  <a:srgbClr val="000000"/>
                </a:solidFill>
              </a:rPr>
              <a:t>Rt</a:t>
            </a:r>
            <a:r>
              <a:rPr lang="en-GB" sz="1175" dirty="0" smtClean="0">
                <a:solidFill>
                  <a:srgbClr val="000000"/>
                </a:solidFill>
              </a:rPr>
              <a:t> </a:t>
            </a:r>
            <a:r>
              <a:rPr lang="en-GB" sz="1175" dirty="0">
                <a:solidFill>
                  <a:srgbClr val="000000"/>
                </a:solidFill>
              </a:rPr>
              <a:t>Hon Lord Thomas of </a:t>
            </a:r>
            <a:r>
              <a:rPr lang="en-GB" sz="1175" dirty="0" err="1">
                <a:solidFill>
                  <a:srgbClr val="000000"/>
                </a:solidFill>
              </a:rPr>
              <a:t>Cwmgiedd</a:t>
            </a:r>
            <a:r>
              <a:rPr lang="en-GB" sz="1175" dirty="0">
                <a:solidFill>
                  <a:srgbClr val="000000"/>
                </a:solidFill>
              </a:rPr>
              <a:t>; Former Director-General of the BBC Mark Thompson; Professor of Medieval History, University of East Anglia Professor Nicholas Vincent; Former Chief Secretary to the Treasury, Cabinet Minister Lord </a:t>
            </a:r>
            <a:r>
              <a:rPr lang="en-GB" sz="1175" dirty="0" smtClean="0">
                <a:solidFill>
                  <a:srgbClr val="000000"/>
                </a:solidFill>
              </a:rPr>
              <a:t>(William) Waldegrave </a:t>
            </a:r>
            <a:r>
              <a:rPr lang="en-GB" sz="1175" dirty="0">
                <a:solidFill>
                  <a:srgbClr val="000000"/>
                </a:solidFill>
              </a:rPr>
              <a:t>of North Hill PC; </a:t>
            </a:r>
            <a:r>
              <a:rPr lang="en-GB" sz="1175" dirty="0" err="1" smtClean="0">
                <a:solidFill>
                  <a:srgbClr val="000000"/>
                </a:solidFill>
              </a:rPr>
              <a:t>GovNet</a:t>
            </a:r>
            <a:r>
              <a:rPr lang="en-GB" sz="1175" dirty="0" smtClean="0">
                <a:solidFill>
                  <a:srgbClr val="000000"/>
                </a:solidFill>
              </a:rPr>
              <a:t> CEO Jo Walsh; Former </a:t>
            </a:r>
            <a:r>
              <a:rPr lang="en-GB" sz="1175" dirty="0">
                <a:solidFill>
                  <a:srgbClr val="000000"/>
                </a:solidFill>
              </a:rPr>
              <a:t>International Chair, English-Speaking Union, Lord </a:t>
            </a:r>
            <a:r>
              <a:rPr lang="en-GB" sz="1175" dirty="0" smtClean="0">
                <a:solidFill>
                  <a:srgbClr val="000000"/>
                </a:solidFill>
              </a:rPr>
              <a:t>(Alan) Watson </a:t>
            </a:r>
            <a:r>
              <a:rPr lang="en-GB" sz="1175" dirty="0">
                <a:solidFill>
                  <a:srgbClr val="000000"/>
                </a:solidFill>
              </a:rPr>
              <a:t>of Richmond CBE; Dean of Canterbury The Rt Rev Robert Willis, Lord Mayor Fiona </a:t>
            </a:r>
            <a:r>
              <a:rPr lang="en-GB" sz="1175" dirty="0" smtClean="0">
                <a:solidFill>
                  <a:srgbClr val="000000"/>
                </a:solidFill>
              </a:rPr>
              <a:t>Woolf; </a:t>
            </a:r>
            <a:r>
              <a:rPr lang="en-GB" sz="1175" dirty="0">
                <a:solidFill>
                  <a:srgbClr val="000000"/>
                </a:solidFill>
              </a:rPr>
              <a:t>Former </a:t>
            </a:r>
            <a:r>
              <a:rPr lang="en-GB" sz="1175" dirty="0" smtClean="0">
                <a:solidFill>
                  <a:srgbClr val="000000"/>
                </a:solidFill>
              </a:rPr>
              <a:t>Chairman </a:t>
            </a:r>
            <a:r>
              <a:rPr lang="en-GB" sz="1175" dirty="0">
                <a:solidFill>
                  <a:srgbClr val="000000"/>
                </a:solidFill>
              </a:rPr>
              <a:t>Magna Carta Trust Rt Hon Lord (Harry) Woolf; </a:t>
            </a:r>
            <a:r>
              <a:rPr lang="en-GB" sz="1175" dirty="0" smtClean="0">
                <a:solidFill>
                  <a:srgbClr val="000000"/>
                </a:solidFill>
              </a:rPr>
              <a:t>Former </a:t>
            </a:r>
            <a:r>
              <a:rPr lang="en-GB" sz="1175" dirty="0">
                <a:solidFill>
                  <a:srgbClr val="000000"/>
                </a:solidFill>
              </a:rPr>
              <a:t>Lord Mayor  Sir David </a:t>
            </a:r>
            <a:r>
              <a:rPr lang="en-GB" sz="1175" dirty="0" err="1" smtClean="0">
                <a:solidFill>
                  <a:srgbClr val="000000"/>
                </a:solidFill>
              </a:rPr>
              <a:t>Wootton</a:t>
            </a:r>
            <a:r>
              <a:rPr lang="en-GB" sz="1175" dirty="0" smtClean="0">
                <a:solidFill>
                  <a:srgbClr val="000000"/>
                </a:solidFill>
              </a:rPr>
              <a:t>; </a:t>
            </a:r>
            <a:r>
              <a:rPr lang="en-GB" sz="1175" dirty="0">
                <a:solidFill>
                  <a:srgbClr val="000000"/>
                </a:solidFill>
              </a:rPr>
              <a:t>Marymount College Professor Kenton Worcester; </a:t>
            </a:r>
            <a:r>
              <a:rPr lang="en-GB" sz="1175" dirty="0" smtClean="0">
                <a:solidFill>
                  <a:srgbClr val="000000"/>
                </a:solidFill>
              </a:rPr>
              <a:t>Former Chief </a:t>
            </a:r>
            <a:r>
              <a:rPr lang="en-GB" sz="1175" dirty="0">
                <a:solidFill>
                  <a:srgbClr val="000000"/>
                </a:solidFill>
              </a:rPr>
              <a:t>Executive of the Charity Commission Sam Younger and Former President of the American Bar Association and Chairman of ABA Magna Carta Committee Stephen Zack.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GB" sz="1175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2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5536" y="1556792"/>
            <a:ext cx="417425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342900" indent="-342900">
              <a:buAutoNum type="alphaUcPeriod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39552" y="466830"/>
            <a:ext cx="6048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Letterman’s Questions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n-lt"/>
              </a:rPr>
              <a:t>Q. Where was Magna Carta </a:t>
            </a:r>
            <a:r>
              <a:rPr lang="en-GB" sz="2400" b="1" dirty="0">
                <a:latin typeface="+mn-lt"/>
              </a:rPr>
              <a:t>signed</a:t>
            </a:r>
            <a:r>
              <a:rPr lang="en-GB" sz="2400" b="1" dirty="0" smtClean="0">
                <a:latin typeface="+mn-lt"/>
              </a:rPr>
              <a:t>?</a:t>
            </a:r>
            <a:endParaRPr lang="en-GB" sz="2400" b="1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3356992"/>
            <a:ext cx="417425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342900" indent="-342900">
              <a:buAutoNum type="alphaUcPeriod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5157192"/>
            <a:ext cx="417425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342900" indent="-342900">
              <a:buAutoNum type="alphaUcPeriod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6016" y="1556792"/>
            <a:ext cx="417425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342900" indent="-342900" algn="ctr">
              <a:buAutoNum type="alphaUcPeriod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6016" y="3356992"/>
            <a:ext cx="417425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rgbClr val="7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342900" indent="-342900">
              <a:buAutoNum type="alphaUcPeriod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6016" y="5157192"/>
            <a:ext cx="417425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rgbClr val="7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342900" indent="-342900">
              <a:buAutoNum type="alphaUcPeriod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8024" y="1743199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GB" sz="2400" dirty="0" smtClean="0">
                <a:latin typeface="+mn-lt"/>
              </a:rPr>
              <a:t>Nowhere – it </a:t>
            </a:r>
            <a:r>
              <a:rPr lang="en-GB" sz="2400" dirty="0">
                <a:latin typeface="+mn-lt"/>
              </a:rPr>
              <a:t>was sealed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3411359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n-lt"/>
              </a:rPr>
              <a:t>Q. </a:t>
            </a:r>
            <a:r>
              <a:rPr lang="en-GB" sz="2400" b="1" dirty="0">
                <a:latin typeface="+mn-lt"/>
              </a:rPr>
              <a:t>Where </a:t>
            </a:r>
            <a:r>
              <a:rPr lang="en-GB" sz="2400" dirty="0">
                <a:latin typeface="+mn-lt"/>
              </a:rPr>
              <a:t>was Magna Carta </a:t>
            </a:r>
            <a:r>
              <a:rPr lang="en-GB" sz="2400" dirty="0" smtClean="0">
                <a:latin typeface="+mn-lt"/>
              </a:rPr>
              <a:t>agreed</a:t>
            </a:r>
            <a:r>
              <a:rPr lang="en-GB" sz="2400" dirty="0">
                <a:latin typeface="+mn-lt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88024" y="353917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lphaUcPeriod"/>
            </a:pPr>
            <a:r>
              <a:rPr lang="en-GB" sz="2400" dirty="0" smtClean="0">
                <a:latin typeface="+mn-lt"/>
              </a:rPr>
              <a:t>Runnymede</a:t>
            </a:r>
            <a:endParaRPr lang="en-GB" sz="24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5190291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+mn-lt"/>
              </a:rPr>
              <a:t>Q</a:t>
            </a:r>
            <a:r>
              <a:rPr lang="en-GB" sz="2400" dirty="0">
                <a:latin typeface="+mn-lt"/>
              </a:rPr>
              <a:t>. </a:t>
            </a:r>
            <a:r>
              <a:rPr lang="en-GB" sz="2400" b="1" dirty="0">
                <a:latin typeface="+mn-lt"/>
              </a:rPr>
              <a:t>When</a:t>
            </a:r>
            <a:r>
              <a:rPr lang="en-GB" sz="2400" dirty="0">
                <a:latin typeface="+mn-lt"/>
              </a:rPr>
              <a:t> was Magna Carta agreed</a:t>
            </a:r>
            <a:r>
              <a:rPr lang="en-GB" sz="2400" dirty="0" smtClean="0">
                <a:latin typeface="+mn-lt"/>
              </a:rPr>
              <a:t>?</a:t>
            </a:r>
            <a:endParaRPr lang="en-GB" sz="2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8024" y="537321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+mn-lt"/>
              </a:rPr>
              <a:t>A</a:t>
            </a:r>
            <a:r>
              <a:rPr lang="en-GB" sz="2400" dirty="0">
                <a:latin typeface="+mn-lt"/>
              </a:rPr>
              <a:t>. 15 June 1215</a:t>
            </a:r>
            <a:endParaRPr lang="en-GB" altLang="en-US" sz="2400" b="1" dirty="0">
              <a:latin typeface="+mn-lt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6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3" grpId="0"/>
      <p:bldP spid="19" grpId="0"/>
      <p:bldP spid="2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7748" y="1340768"/>
            <a:ext cx="3750254" cy="892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r>
              <a:rPr lang="en-GB" sz="1400" b="1" dirty="0">
                <a:solidFill>
                  <a:schemeClr val="tx1"/>
                </a:solidFill>
              </a:rPr>
              <a:t>Q) “</a:t>
            </a:r>
            <a:r>
              <a:rPr lang="en-GB" sz="1400" b="1" i="1" dirty="0">
                <a:solidFill>
                  <a:schemeClr val="tx1"/>
                </a:solidFill>
              </a:rPr>
              <a:t>I am going to read out a list of some historical documents. Which, if any, of these have you heard of before this interview?”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39552" y="260648"/>
            <a:ext cx="75608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FFFFFF"/>
                </a:solidFill>
                <a:latin typeface="Calibri" pitchFamily="34" charset="0"/>
              </a:rPr>
              <a:t>85% of adults and 60% of young people have heard of the Magna Carta</a:t>
            </a:r>
            <a:endParaRPr lang="en-US" altLang="en-US" sz="3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084906"/>
              </p:ext>
            </p:extLst>
          </p:nvPr>
        </p:nvGraphicFramePr>
        <p:xfrm>
          <a:off x="3635375" y="2152351"/>
          <a:ext cx="4681538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r:id="rId5" imgW="4682134" imgH="4401693" progId="Excel.Sheet.8">
                  <p:embed/>
                </p:oleObj>
              </mc:Choice>
              <mc:Fallback>
                <p:oleObj r:id="rId5" imgW="4682134" imgH="4401693" progId="Excel.Sheet.8">
                  <p:embed/>
                  <p:pic>
                    <p:nvPicPr>
                      <p:cNvPr id="0" name="Picture 14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152351"/>
                        <a:ext cx="4681538" cy="440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821613" y="2314276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90%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726363" y="2809576"/>
            <a:ext cx="798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89%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7645400" y="3246139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87%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7524750" y="3727151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85%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875463" y="4168476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70%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5500688" y="4600276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39%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4348163" y="5095576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13%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060825" y="5527376"/>
            <a:ext cx="79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5%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3916363" y="5959176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2%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04825" y="2371426"/>
            <a:ext cx="320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600" dirty="0">
                <a:latin typeface="+mn-lt"/>
              </a:rPr>
              <a:t>US Declaration of Independence</a:t>
            </a: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504825" y="2822276"/>
            <a:ext cx="320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600" dirty="0">
                <a:latin typeface="+mn-lt"/>
              </a:rPr>
              <a:t>UN Declaration of Human Rights</a:t>
            </a: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750888" y="3252489"/>
            <a:ext cx="295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Domesday Book</a:t>
            </a: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750888" y="3703339"/>
            <a:ext cx="2957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2400" u="sng" dirty="0">
                <a:latin typeface="+mn-lt"/>
              </a:rPr>
              <a:t>Magna Carta</a:t>
            </a:r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750888" y="4197051"/>
            <a:ext cx="295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King James Bible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750888" y="4660601"/>
            <a:ext cx="295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Lindisfarne gospels</a:t>
            </a:r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750888" y="5093989"/>
            <a:ext cx="295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Codex Sinaiticus</a:t>
            </a: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750888" y="5555951"/>
            <a:ext cx="295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Textus Roffensis</a:t>
            </a: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1677988" y="5959176"/>
            <a:ext cx="200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None of these</a:t>
            </a:r>
          </a:p>
        </p:txBody>
      </p:sp>
      <p:sp>
        <p:nvSpPr>
          <p:cNvPr id="35" name="TextBox 23"/>
          <p:cNvSpPr txBox="1">
            <a:spLocks noChangeArrowheads="1"/>
          </p:cNvSpPr>
          <p:nvPr/>
        </p:nvSpPr>
        <p:spPr bwMode="auto">
          <a:xfrm>
            <a:off x="7092950" y="2358726"/>
            <a:ext cx="79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+mn-lt"/>
              </a:rPr>
              <a:t>87%</a:t>
            </a:r>
          </a:p>
        </p:txBody>
      </p:sp>
      <p:sp>
        <p:nvSpPr>
          <p:cNvPr id="36" name="TextBox 25"/>
          <p:cNvSpPr txBox="1">
            <a:spLocks noChangeArrowheads="1"/>
          </p:cNvSpPr>
          <p:nvPr/>
        </p:nvSpPr>
        <p:spPr bwMode="auto">
          <a:xfrm>
            <a:off x="6732588" y="2792114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+mn-lt"/>
              </a:rPr>
              <a:t>82%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6443663" y="3233439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+mn-lt"/>
              </a:rPr>
              <a:t>73%</a:t>
            </a:r>
          </a:p>
        </p:txBody>
      </p:sp>
      <p:sp>
        <p:nvSpPr>
          <p:cNvPr id="38" name="TextBox 27"/>
          <p:cNvSpPr txBox="1">
            <a:spLocks noChangeArrowheads="1"/>
          </p:cNvSpPr>
          <p:nvPr/>
        </p:nvSpPr>
        <p:spPr bwMode="auto">
          <a:xfrm>
            <a:off x="5795963" y="3727151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+mn-lt"/>
              </a:rPr>
              <a:t>60%</a:t>
            </a:r>
          </a:p>
        </p:txBody>
      </p:sp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5724525" y="4158951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+mn-lt"/>
              </a:rPr>
              <a:t>57%</a:t>
            </a: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7380288" y="1865014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2000" dirty="0">
                <a:latin typeface="+mn-lt"/>
              </a:rPr>
              <a:t>Total</a:t>
            </a:r>
          </a:p>
        </p:txBody>
      </p:sp>
      <p:sp>
        <p:nvSpPr>
          <p:cNvPr id="41" name="TextBox 34"/>
          <p:cNvSpPr txBox="1">
            <a:spLocks noChangeArrowheads="1"/>
          </p:cNvSpPr>
          <p:nvPr/>
        </p:nvSpPr>
        <p:spPr bwMode="auto">
          <a:xfrm>
            <a:off x="6122988" y="1899939"/>
            <a:ext cx="1012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18-24s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999163" y="1888826"/>
            <a:ext cx="373062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endParaRPr lang="en-US" sz="2400" b="1" dirty="0">
              <a:latin typeface="+mn-lt"/>
              <a:cs typeface="+mn-cs"/>
            </a:endParaRPr>
          </a:p>
        </p:txBody>
      </p:sp>
      <p:sp>
        <p:nvSpPr>
          <p:cNvPr id="44" name="TextBox 35"/>
          <p:cNvSpPr txBox="1">
            <a:spLocks noChangeArrowheads="1"/>
          </p:cNvSpPr>
          <p:nvPr/>
        </p:nvSpPr>
        <p:spPr bwMode="auto">
          <a:xfrm>
            <a:off x="4556125" y="1906289"/>
            <a:ext cx="1011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latin typeface="+mn-lt"/>
              </a:rPr>
              <a:t>18-65+</a:t>
            </a: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4430713" y="1895176"/>
            <a:ext cx="373062" cy="4016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000" tIns="43200" rIns="90000" bIns="432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5000"/>
              </a:lnSpc>
            </a:pPr>
            <a:endParaRPr lang="en-GB" altLang="en-US" sz="2400" b="1" dirty="0">
              <a:latin typeface="+mn-lt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1043608" y="3718420"/>
            <a:ext cx="865187" cy="503237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TextBox 28"/>
          <p:cNvSpPr txBox="1">
            <a:spLocks noChangeArrowheads="1"/>
          </p:cNvSpPr>
          <p:nvPr/>
        </p:nvSpPr>
        <p:spPr bwMode="auto">
          <a:xfrm>
            <a:off x="3924300" y="460102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+mn-lt"/>
              </a:rPr>
              <a:t>15%</a:t>
            </a:r>
          </a:p>
        </p:txBody>
      </p:sp>
      <p:sp>
        <p:nvSpPr>
          <p:cNvPr id="48" name="TextBox 36"/>
          <p:cNvSpPr txBox="1">
            <a:spLocks noChangeArrowheads="1"/>
          </p:cNvSpPr>
          <p:nvPr/>
        </p:nvSpPr>
        <p:spPr bwMode="auto">
          <a:xfrm>
            <a:off x="823089" y="6437304"/>
            <a:ext cx="7561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latin typeface="+mn-lt"/>
              </a:rPr>
              <a:t>Base: 1,005 GB adults, 20-24 October 2012	        Source: Ipsos MORI / Magna Carta 800</a:t>
            </a:r>
            <a:r>
              <a:rPr lang="en-US" altLang="en-US" sz="1600" i="1" baseline="30000" dirty="0">
                <a:latin typeface="+mn-lt"/>
              </a:rPr>
              <a:t>th</a:t>
            </a:r>
            <a:r>
              <a:rPr lang="en-US" altLang="en-US" sz="1600" i="1" dirty="0">
                <a:latin typeface="+mn-lt"/>
              </a:rPr>
              <a:t> 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0F34-8F12-417C-A9DF-65E45254053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6" grpId="0" animBg="1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58990</TotalTime>
  <Words>2790</Words>
  <Application>Microsoft Office PowerPoint</Application>
  <PresentationFormat>On-screen Show (4:3)</PresentationFormat>
  <Paragraphs>341</Paragraphs>
  <Slides>28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event on the morning of 15 June 2015 held on the meadow of Runnymede</vt:lpstr>
      <vt:lpstr>Magna Carta 800th Anniversary 15 June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Magna Carta 2015 Committee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MC800th Briefing Pack</dc:title>
  <dc:creator>Mark Gill;Sir Robert Worcester</dc:creator>
  <cp:keywords>See comments</cp:keywords>
  <cp:lastModifiedBy>Kerry Colville</cp:lastModifiedBy>
  <cp:revision>524</cp:revision>
  <cp:lastPrinted>2015-02-02T10:05:21Z</cp:lastPrinted>
  <dcterms:created xsi:type="dcterms:W3CDTF">2012-10-25T14:55:46Z</dcterms:created>
  <dcterms:modified xsi:type="dcterms:W3CDTF">2015-02-02T10:33:48Z</dcterms:modified>
</cp:coreProperties>
</file>