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5"/>
  </p:notesMasterIdLst>
  <p:handoutMasterIdLst>
    <p:handoutMasterId r:id="rId16"/>
  </p:handoutMasterIdLst>
  <p:sldIdLst>
    <p:sldId id="1279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75" r:id="rId10"/>
    <p:sldId id="1276" r:id="rId11"/>
    <p:sldId id="1277" r:id="rId12"/>
    <p:sldId id="1278" r:id="rId13"/>
    <p:sldId id="1273" r:id="rId14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9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486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</c:v>
                </c:pt>
                <c:pt idx="1">
                  <c:v>42</c:v>
                </c:pt>
                <c:pt idx="2">
                  <c:v>53</c:v>
                </c:pt>
                <c:pt idx="3">
                  <c:v>65</c:v>
                </c:pt>
                <c:pt idx="4">
                  <c:v>10</c:v>
                </c:pt>
                <c:pt idx="5">
                  <c:v>5</c:v>
                </c:pt>
                <c:pt idx="6">
                  <c:v>50</c:v>
                </c:pt>
                <c:pt idx="7">
                  <c:v>52</c:v>
                </c:pt>
                <c:pt idx="8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59531392"/>
        <c:axId val="159533312"/>
      </c:barChart>
      <c:catAx>
        <c:axId val="159531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533312"/>
        <c:crosses val="autoZero"/>
        <c:auto val="1"/>
        <c:lblAlgn val="ctr"/>
        <c:lblOffset val="100"/>
        <c:noMultiLvlLbl val="0"/>
      </c:catAx>
      <c:valAx>
        <c:axId val="15953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95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0734848"/>
        <c:axId val="120736384"/>
      </c:barChart>
      <c:catAx>
        <c:axId val="12073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0736384"/>
        <c:crosses val="autoZero"/>
        <c:auto val="1"/>
        <c:lblAlgn val="ctr"/>
        <c:lblOffset val="100"/>
        <c:noMultiLvlLbl val="0"/>
      </c:catAx>
      <c:valAx>
        <c:axId val="12073638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073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00146880678377E-2"/>
                  <c:y val="-2.88461516621619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35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5</c:v>
                </c:pt>
                <c:pt idx="5">
                  <c:v>7</c:v>
                </c:pt>
                <c:pt idx="6">
                  <c:v>13</c:v>
                </c:pt>
                <c:pt idx="7">
                  <c:v>16</c:v>
                </c:pt>
                <c:pt idx="8">
                  <c:v>22</c:v>
                </c:pt>
                <c:pt idx="9">
                  <c:v>24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9455616"/>
        <c:axId val="129457152"/>
      </c:barChart>
      <c:catAx>
        <c:axId val="129455616"/>
        <c:scaling>
          <c:orientation val="minMax"/>
        </c:scaling>
        <c:delete val="1"/>
        <c:axPos val="l"/>
        <c:majorTickMark val="out"/>
        <c:minorTickMark val="none"/>
        <c:tickLblPos val="none"/>
        <c:crossAx val="129457152"/>
        <c:crosses val="autoZero"/>
        <c:auto val="1"/>
        <c:lblAlgn val="ctr"/>
        <c:lblOffset val="100"/>
        <c:noMultiLvlLbl val="0"/>
      </c:catAx>
      <c:valAx>
        <c:axId val="1294571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945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</c:v>
                </c:pt>
                <c:pt idx="1">
                  <c:v>9</c:v>
                </c:pt>
                <c:pt idx="2">
                  <c:v>16</c:v>
                </c:pt>
                <c:pt idx="3">
                  <c:v>12</c:v>
                </c:pt>
                <c:pt idx="4">
                  <c:v>7</c:v>
                </c:pt>
                <c:pt idx="5">
                  <c:v>14</c:v>
                </c:pt>
                <c:pt idx="6">
                  <c:v>17</c:v>
                </c:pt>
                <c:pt idx="7">
                  <c:v>21</c:v>
                </c:pt>
                <c:pt idx="8">
                  <c:v>27</c:v>
                </c:pt>
                <c:pt idx="9">
                  <c:v>34</c:v>
                </c:pt>
                <c:pt idx="1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6885376"/>
        <c:axId val="136886912"/>
      </c:barChart>
      <c:catAx>
        <c:axId val="136885376"/>
        <c:scaling>
          <c:orientation val="minMax"/>
        </c:scaling>
        <c:delete val="1"/>
        <c:axPos val="l"/>
        <c:majorTickMark val="out"/>
        <c:minorTickMark val="none"/>
        <c:tickLblPos val="none"/>
        <c:crossAx val="136886912"/>
        <c:crosses val="autoZero"/>
        <c:auto val="1"/>
        <c:lblAlgn val="ctr"/>
        <c:lblOffset val="100"/>
        <c:noMultiLvlLbl val="0"/>
      </c:catAx>
      <c:valAx>
        <c:axId val="13688691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368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1.1538461538462E-4"/>
                  <c:y val="-2.884615166216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16</c:v>
                </c:pt>
                <c:pt idx="3">
                  <c:v>7</c:v>
                </c:pt>
                <c:pt idx="4">
                  <c:v>33</c:v>
                </c:pt>
                <c:pt idx="5">
                  <c:v>18</c:v>
                </c:pt>
                <c:pt idx="6">
                  <c:v>11</c:v>
                </c:pt>
                <c:pt idx="7">
                  <c:v>29</c:v>
                </c:pt>
                <c:pt idx="8">
                  <c:v>15</c:v>
                </c:pt>
                <c:pt idx="9">
                  <c:v>55</c:v>
                </c:pt>
                <c:pt idx="10">
                  <c:v>50</c:v>
                </c:pt>
                <c:pt idx="1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0472320"/>
        <c:axId val="140473856"/>
      </c:barChart>
      <c:catAx>
        <c:axId val="140472320"/>
        <c:scaling>
          <c:orientation val="minMax"/>
        </c:scaling>
        <c:delete val="1"/>
        <c:axPos val="l"/>
        <c:majorTickMark val="out"/>
        <c:minorTickMark val="none"/>
        <c:tickLblPos val="none"/>
        <c:crossAx val="140473856"/>
        <c:crosses val="autoZero"/>
        <c:auto val="1"/>
        <c:lblAlgn val="ctr"/>
        <c:lblOffset val="100"/>
        <c:noMultiLvlLbl val="0"/>
      </c:catAx>
      <c:valAx>
        <c:axId val="1404738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047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3414400"/>
        <c:axId val="123641856"/>
      </c:barChart>
      <c:catAx>
        <c:axId val="12341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641856"/>
        <c:crosses val="autoZero"/>
        <c:auto val="1"/>
        <c:lblAlgn val="ctr"/>
        <c:lblOffset val="100"/>
        <c:noMultiLvlLbl val="0"/>
      </c:catAx>
      <c:valAx>
        <c:axId val="1236418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34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1846400"/>
        <c:axId val="141847936"/>
      </c:barChart>
      <c:catAx>
        <c:axId val="14184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847936"/>
        <c:crosses val="autoZero"/>
        <c:auto val="1"/>
        <c:lblAlgn val="ctr"/>
        <c:lblOffset val="100"/>
        <c:noMultiLvlLbl val="0"/>
      </c:catAx>
      <c:valAx>
        <c:axId val="14184793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184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6341888"/>
        <c:axId val="146343424"/>
      </c:barChart>
      <c:catAx>
        <c:axId val="14634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343424"/>
        <c:crosses val="autoZero"/>
        <c:auto val="1"/>
        <c:lblAlgn val="ctr"/>
        <c:lblOffset val="100"/>
        <c:noMultiLvlLbl val="0"/>
      </c:catAx>
      <c:valAx>
        <c:axId val="14634342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634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6608896"/>
        <c:axId val="146610432"/>
      </c:barChart>
      <c:catAx>
        <c:axId val="14660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610432"/>
        <c:crosses val="autoZero"/>
        <c:auto val="1"/>
        <c:lblAlgn val="ctr"/>
        <c:lblOffset val="100"/>
        <c:noMultiLvlLbl val="0"/>
      </c:catAx>
      <c:valAx>
        <c:axId val="1466104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66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0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</a:t>
            </a:r>
            <a:r>
              <a:rPr lang="en-GB" sz="4400" smtClean="0">
                <a:solidFill>
                  <a:srgbClr val="000000"/>
                </a:solidFill>
              </a:rPr>
              <a:t>Mexico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64675088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5173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7308575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39" name="Picture 3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Mexico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Mexico, 500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22633498"/>
              </p:ext>
            </p:extLst>
          </p:nvPr>
        </p:nvGraphicFramePr>
        <p:xfrm>
          <a:off x="3668502" y="209425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Morelos’ </a:t>
            </a:r>
            <a:r>
              <a:rPr lang="en-US" sz="1400" dirty="0" err="1" smtClean="0">
                <a:solidFill>
                  <a:schemeClr val="bg2"/>
                </a:solidFill>
              </a:rPr>
              <a:t>Sentimientos</a:t>
            </a:r>
            <a:r>
              <a:rPr lang="en-US" sz="1400" dirty="0" smtClean="0">
                <a:solidFill>
                  <a:schemeClr val="bg2"/>
                </a:solidFill>
              </a:rPr>
              <a:t> de la </a:t>
            </a:r>
            <a:r>
              <a:rPr lang="en-US" sz="1400" dirty="0" err="1" smtClean="0">
                <a:solidFill>
                  <a:schemeClr val="bg2"/>
                </a:solidFill>
              </a:rPr>
              <a:t>Nacion</a:t>
            </a:r>
            <a:r>
              <a:rPr lang="en-US" sz="1400" dirty="0" smtClean="0">
                <a:solidFill>
                  <a:schemeClr val="bg2"/>
                </a:solidFill>
              </a:rPr>
              <a:t> (1813)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Federal Code of Electoral Institutions and Procedures (1990)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Agrarian Land Reform (1910-1920)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Plan of </a:t>
            </a:r>
            <a:r>
              <a:rPr lang="en-US" sz="1400" dirty="0" err="1" smtClean="0">
                <a:solidFill>
                  <a:schemeClr val="bg2"/>
                </a:solidFill>
              </a:rPr>
              <a:t>Iguala</a:t>
            </a:r>
            <a:r>
              <a:rPr lang="en-US" sz="1400" dirty="0" smtClean="0">
                <a:solidFill>
                  <a:schemeClr val="bg2"/>
                </a:solidFill>
              </a:rPr>
              <a:t> (1821)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Mexican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5790448" y="3529684"/>
            <a:ext cx="2202732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764796" y="3908146"/>
            <a:ext cx="347206" cy="50863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4797777" y="4035778"/>
            <a:ext cx="1977611" cy="239889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813778" y="3425473"/>
            <a:ext cx="2212209" cy="462768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42282676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42809718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Mexican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86501006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299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5299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299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5299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5299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5299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299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5299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299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5299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5299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251 Mexican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7667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Mexico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09535805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</a:t>
            </a:r>
            <a:r>
              <a:rPr lang="en-US" sz="1800" i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Mexico,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6805" y="32339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6805" y="25019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6805" y="221351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6805" y="4595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6805" y="39277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6805" y="42461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26805" y="35790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26805" y="594127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6805" y="49165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26805" y="52370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26805" y="28534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26805" y="556539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Mexican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45772" y="1671579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5875292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9555596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39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19732</TotalTime>
  <Words>980</Words>
  <Application>Microsoft Office PowerPoint</Application>
  <PresentationFormat>A4 Paper (210x297 mm)</PresentationFormat>
  <Paragraphs>316</Paragraphs>
  <Slides>13</Slides>
  <Notes>13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17" baseType="lpstr">
      <vt:lpstr>Ipsos MORI Presentation</vt:lpstr>
      <vt:lpstr>Presentation</vt:lpstr>
      <vt:lpstr>PowerPoint Presentation</vt:lpstr>
      <vt:lpstr>Magna Carta International Survey: Results for Mexico</vt:lpstr>
      <vt:lpstr>Q1 Awareness of Magna Carta </vt:lpstr>
      <vt:lpstr>Q1 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Mexico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Key to Summary Slides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573</cp:revision>
  <cp:lastPrinted>2004-07-02T12:08:44Z</cp:lastPrinted>
  <dcterms:created xsi:type="dcterms:W3CDTF">2006-11-30T09:47:36Z</dcterms:created>
  <dcterms:modified xsi:type="dcterms:W3CDTF">2015-03-27T12:04:27Z</dcterms:modified>
</cp:coreProperties>
</file>