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1281" r:id="rId2"/>
    <p:sldId id="1269" r:id="rId3"/>
    <p:sldId id="1266" r:id="rId4"/>
    <p:sldId id="1272" r:id="rId5"/>
    <p:sldId id="1282" r:id="rId6"/>
    <p:sldId id="1280" r:id="rId7"/>
    <p:sldId id="1267" r:id="rId8"/>
    <p:sldId id="1270" r:id="rId9"/>
    <p:sldId id="1271" r:id="rId10"/>
    <p:sldId id="1274" r:id="rId11"/>
    <p:sldId id="1275" r:id="rId12"/>
    <p:sldId id="1276" r:id="rId13"/>
    <p:sldId id="1277" r:id="rId14"/>
    <p:sldId id="1279" r:id="rId15"/>
    <p:sldId id="1273" r:id="rId16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6" autoAdjust="0"/>
    <p:restoredTop sz="99661" autoAdjust="0"/>
  </p:normalViewPr>
  <p:slideViewPr>
    <p:cSldViewPr snapToGrid="0">
      <p:cViewPr>
        <p:scale>
          <a:sx n="90" d="100"/>
          <a:sy n="90" d="100"/>
        </p:scale>
        <p:origin x="-582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"/>
          <c:w val="0.95"/>
          <c:h val="0.92500000567837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</c:v>
                </c:pt>
                <c:pt idx="1">
                  <c:v>56</c:v>
                </c:pt>
                <c:pt idx="2">
                  <c:v>62</c:v>
                </c:pt>
                <c:pt idx="3">
                  <c:v>62</c:v>
                </c:pt>
                <c:pt idx="4">
                  <c:v>8</c:v>
                </c:pt>
                <c:pt idx="5">
                  <c:v>3</c:v>
                </c:pt>
                <c:pt idx="6">
                  <c:v>23</c:v>
                </c:pt>
                <c:pt idx="7">
                  <c:v>25</c:v>
                </c:pt>
                <c:pt idx="8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11916672"/>
        <c:axId val="212173184"/>
      </c:barChart>
      <c:catAx>
        <c:axId val="211916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2173184"/>
        <c:crosses val="autoZero"/>
        <c:auto val="1"/>
        <c:lblAlgn val="ctr"/>
        <c:lblOffset val="100"/>
        <c:noMultiLvlLbl val="0"/>
      </c:catAx>
      <c:valAx>
        <c:axId val="21217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191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1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09795712"/>
        <c:axId val="210698624"/>
      </c:barChart>
      <c:catAx>
        <c:axId val="209795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0698624"/>
        <c:crosses val="autoZero"/>
        <c:auto val="1"/>
        <c:lblAlgn val="ctr"/>
        <c:lblOffset val="100"/>
        <c:noMultiLvlLbl val="0"/>
      </c:catAx>
      <c:valAx>
        <c:axId val="21069862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0979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5399454875832799E-2"/>
                  <c:y val="-2.8846151662164001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20199878861301E-2"/>
                  <c:y val="-2.88461516621629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4971229557843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022107813446399E-2"/>
                  <c:y val="1.05768000920292E-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34327680193820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163537250151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133858267716502E-4"/>
                  <c:y val="-5.76923033243259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535584494245909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79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18055040"/>
        <c:axId val="218056576"/>
      </c:barChart>
      <c:catAx>
        <c:axId val="218055040"/>
        <c:scaling>
          <c:orientation val="minMax"/>
        </c:scaling>
        <c:delete val="1"/>
        <c:axPos val="l"/>
        <c:majorTickMark val="out"/>
        <c:minorTickMark val="none"/>
        <c:tickLblPos val="none"/>
        <c:crossAx val="218056576"/>
        <c:crosses val="autoZero"/>
        <c:auto val="1"/>
        <c:lblAlgn val="ctr"/>
        <c:lblOffset val="100"/>
        <c:noMultiLvlLbl val="0"/>
      </c:catAx>
      <c:valAx>
        <c:axId val="21805657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1805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-6.6747425802543504E-4"/>
                  <c:y val="-2.88484230126874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33858267716502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49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13</c:v>
                </c:pt>
                <c:pt idx="7">
                  <c:v>6</c:v>
                </c:pt>
                <c:pt idx="8">
                  <c:v>11</c:v>
                </c:pt>
                <c:pt idx="9">
                  <c:v>24</c:v>
                </c:pt>
                <c:pt idx="1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19672576"/>
        <c:axId val="219674112"/>
      </c:barChart>
      <c:catAx>
        <c:axId val="219672576"/>
        <c:scaling>
          <c:orientation val="minMax"/>
        </c:scaling>
        <c:delete val="1"/>
        <c:axPos val="l"/>
        <c:majorTickMark val="out"/>
        <c:minorTickMark val="none"/>
        <c:tickLblPos val="none"/>
        <c:crossAx val="219674112"/>
        <c:crosses val="autoZero"/>
        <c:auto val="1"/>
        <c:lblAlgn val="ctr"/>
        <c:lblOffset val="100"/>
        <c:noMultiLvlLbl val="0"/>
      </c:catAx>
      <c:valAx>
        <c:axId val="21967411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1967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4884615384615401E-2"/>
                  <c:y val="-2.88461516621629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34615384615369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48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14</c:v>
                </c:pt>
                <c:pt idx="6">
                  <c:v>5</c:v>
                </c:pt>
                <c:pt idx="7">
                  <c:v>14</c:v>
                </c:pt>
                <c:pt idx="8">
                  <c:v>11</c:v>
                </c:pt>
                <c:pt idx="9">
                  <c:v>16</c:v>
                </c:pt>
                <c:pt idx="10">
                  <c:v>18</c:v>
                </c:pt>
                <c:pt idx="1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19864064"/>
        <c:axId val="219865856"/>
      </c:barChart>
      <c:catAx>
        <c:axId val="219864064"/>
        <c:scaling>
          <c:orientation val="minMax"/>
        </c:scaling>
        <c:delete val="1"/>
        <c:axPos val="l"/>
        <c:majorTickMark val="out"/>
        <c:minorTickMark val="none"/>
        <c:tickLblPos val="none"/>
        <c:crossAx val="219865856"/>
        <c:crosses val="autoZero"/>
        <c:auto val="1"/>
        <c:lblAlgn val="ctr"/>
        <c:lblOffset val="100"/>
        <c:noMultiLvlLbl val="0"/>
      </c:catAx>
      <c:valAx>
        <c:axId val="21986585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1986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20170496"/>
        <c:axId val="220176384"/>
      </c:barChart>
      <c:catAx>
        <c:axId val="2201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0176384"/>
        <c:crosses val="autoZero"/>
        <c:auto val="1"/>
        <c:lblAlgn val="ctr"/>
        <c:lblOffset val="100"/>
        <c:noMultiLvlLbl val="0"/>
      </c:catAx>
      <c:valAx>
        <c:axId val="22017638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2017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21765632"/>
        <c:axId val="221767168"/>
      </c:barChart>
      <c:catAx>
        <c:axId val="221765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1767168"/>
        <c:crosses val="autoZero"/>
        <c:auto val="1"/>
        <c:lblAlgn val="ctr"/>
        <c:lblOffset val="100"/>
        <c:noMultiLvlLbl val="0"/>
      </c:catAx>
      <c:valAx>
        <c:axId val="22176716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2176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25214464"/>
        <c:axId val="225216000"/>
      </c:barChart>
      <c:catAx>
        <c:axId val="225214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5216000"/>
        <c:crosses val="autoZero"/>
        <c:auto val="1"/>
        <c:lblAlgn val="ctr"/>
        <c:lblOffset val="100"/>
        <c:noMultiLvlLbl val="0"/>
      </c:catAx>
      <c:valAx>
        <c:axId val="22521600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2521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25654656"/>
        <c:axId val="225656192"/>
      </c:barChart>
      <c:catAx>
        <c:axId val="225654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5656192"/>
        <c:crosses val="autoZero"/>
        <c:auto val="1"/>
        <c:lblAlgn val="ctr"/>
        <c:lblOffset val="100"/>
        <c:noMultiLvlLbl val="0"/>
      </c:catAx>
      <c:valAx>
        <c:axId val="22565619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2565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5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5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6" y="7962251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5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PowerPoint_97-2003_Presentation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4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Japan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74455339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2667" cy="11684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26083033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2667" cy="1168400"/>
          </a:xfrm>
          <a:prstGeom prst="rect">
            <a:avLst/>
          </a:prstGeom>
        </p:spPr>
      </p:pic>
      <p:pic>
        <p:nvPicPr>
          <p:cNvPr id="36" name="Picture 3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15101194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2667" cy="1168400"/>
          </a:xfrm>
          <a:prstGeom prst="rect">
            <a:avLst/>
          </a:prstGeom>
        </p:spPr>
      </p:pic>
      <p:pic>
        <p:nvPicPr>
          <p:cNvPr id="36" name="Picture 3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06724158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2667" cy="11684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  <p:pic>
        <p:nvPicPr>
          <p:cNvPr id="40" name="Picture 3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29772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91337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Jap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2667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6" name="Picture 5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149889"/>
            <a:ext cx="6589059" cy="72686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Magna Carta International Survey: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Results for Japan</a:t>
            </a:r>
            <a:endParaRPr lang="en-GB" sz="2400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Japan, 1,003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820333" cy="1213555"/>
          </a:xfrm>
          <a:prstGeom prst="rect">
            <a:avLst/>
          </a:prstGeom>
        </p:spPr>
      </p:pic>
      <p:pic>
        <p:nvPicPr>
          <p:cNvPr id="6" name="Picture 5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51477835"/>
              </p:ext>
            </p:extLst>
          </p:nvPr>
        </p:nvGraphicFramePr>
        <p:xfrm>
          <a:off x="3668502" y="2094252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79556" y="1643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7000" y="2147751"/>
            <a:ext cx="400966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</a:t>
            </a:r>
            <a:r>
              <a:rPr lang="en-US" sz="1800" dirty="0" smtClean="0">
                <a:solidFill>
                  <a:schemeClr val="bg2"/>
                </a:solidFill>
              </a:rPr>
              <a:t>of</a:t>
            </a:r>
            <a:r>
              <a:rPr lang="en-US" sz="1600" dirty="0" smtClean="0">
                <a:solidFill>
                  <a:schemeClr val="bg2"/>
                </a:solidFill>
              </a:rPr>
              <a:t>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92688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6896" y="5352820"/>
            <a:ext cx="398956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The Constitution of the United States (1787)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278" y="3000800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10" y="5748572"/>
            <a:ext cx="3203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The Bill of Rights (1789)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58" y="4887107"/>
            <a:ext cx="376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Emancipation Proclamation ( 1863)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3" y="4446027"/>
            <a:ext cx="387667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14</a:t>
            </a:r>
            <a:r>
              <a:rPr lang="en-US" sz="1400" baseline="30000" dirty="0" smtClean="0">
                <a:solidFill>
                  <a:schemeClr val="bg2"/>
                </a:solidFill>
              </a:rPr>
              <a:t>th</a:t>
            </a:r>
            <a:r>
              <a:rPr lang="en-US" sz="1400" dirty="0" smtClean="0">
                <a:solidFill>
                  <a:schemeClr val="bg2"/>
                </a:solidFill>
              </a:rPr>
              <a:t> Amendment to the Constitution (1868)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722469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1,003 Japanese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880247"/>
            <a:ext cx="3904899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51304" y="2606358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39411" y="25924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39411" y="21708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9411" y="306303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9411" y="35098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9411" y="395313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820333" cy="121355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6425446" y="3176906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258683" y="3640034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Left Arrow 28"/>
          <p:cNvSpPr/>
          <p:nvPr/>
        </p:nvSpPr>
        <p:spPr bwMode="auto">
          <a:xfrm>
            <a:off x="4656667" y="4019563"/>
            <a:ext cx="2594721" cy="256104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406444" y="2959805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30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58392851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2667" cy="1241778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6" name="Picture 5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96121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40727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Jap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2667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20889545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54757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</a:t>
            </a: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74" y="3731485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974"/>
            <a:ext cx="376766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72" y="33392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561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98" y="520119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11" y="4093054"/>
            <a:ext cx="334433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3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2947351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533" y="3285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533" y="22081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7533" y="25749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7533" y="404835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7533" y="369362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7533" y="28926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7533" y="439612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7533" y="51618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7533" y="479477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7533" y="5536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7533" y="589826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1,003 Japanese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6112" y="1742134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68400"/>
          </a:xfrm>
          <a:prstGeom prst="rect">
            <a:avLst/>
          </a:prstGeom>
        </p:spPr>
      </p:pic>
      <p:pic>
        <p:nvPicPr>
          <p:cNvPr id="39" name="Picture 38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58403721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3645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200" y="3720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1666" y="4484849"/>
            <a:ext cx="388210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mtClean="0">
                <a:solidFill>
                  <a:schemeClr val="bg2"/>
                </a:solidFill>
              </a:rPr>
              <a:t>Freedom from </a:t>
            </a:r>
            <a:r>
              <a:rPr lang="en-US" sz="2000" dirty="0" smtClean="0">
                <a:solidFill>
                  <a:schemeClr val="bg2"/>
                </a:solidFill>
              </a:rPr>
              <a:t>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116" y="33674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5632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3" y="4100523"/>
            <a:ext cx="34995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462747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231" y="2975573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1633" y="3793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633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1633" y="226449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633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1633" y="415928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1633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81633" y="29708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81633" y="483724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1633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1633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1633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743454" cy="26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rgbClr val="FFFFFF"/>
                </a:solidFill>
              </a:rPr>
              <a:t>Base: 269 Japanese adults who have heard of Magna Carta, 6</a:t>
            </a:r>
            <a:r>
              <a:rPr lang="en-US" sz="13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300" i="1" dirty="0" smtClean="0">
                <a:solidFill>
                  <a:srgbClr val="FFFFFF"/>
                </a:solidFill>
              </a:rPr>
              <a:t> – 20</a:t>
            </a:r>
            <a:r>
              <a:rPr lang="en-US" sz="13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300" i="1" dirty="0" smtClean="0">
                <a:solidFill>
                  <a:srgbClr val="FFFFFF"/>
                </a:solidFill>
              </a:rPr>
              <a:t> Jan 2015 	</a:t>
            </a:r>
            <a:endParaRPr lang="en-US" sz="13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04001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34444" cy="1168400"/>
          </a:xfrm>
          <a:prstGeom prst="rect">
            <a:avLst/>
          </a:prstGeom>
        </p:spPr>
      </p:pic>
      <p:pic>
        <p:nvPicPr>
          <p:cNvPr id="49" name="Picture 48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Japan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53669225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19108" y="4603549"/>
            <a:ext cx="404444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124" y="5257166"/>
            <a:ext cx="28183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5648" y="286363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832" y="389322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85" y="49350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Japan,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47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88" y="3210788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7361" y="324805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7361" y="25160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7361" y="222762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7361" y="4609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7361" y="39418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7361" y="4260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7361" y="35931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7361" y="595538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7361" y="49306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7361" y="52511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7361" y="28675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7361" y="55795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1,003 Japanese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685690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62667" cy="1168400"/>
          </a:xfrm>
          <a:prstGeom prst="rect">
            <a:avLst/>
          </a:prstGeom>
        </p:spPr>
      </p:pic>
      <p:pic>
        <p:nvPicPr>
          <p:cNvPr id="52" name="Picture 51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19976</TotalTime>
  <Words>1649</Words>
  <Application>Microsoft Office PowerPoint</Application>
  <PresentationFormat>A4 Paper (210x297 mm)</PresentationFormat>
  <Paragraphs>570</Paragraphs>
  <Slides>15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</vt:i4>
      </vt:variant>
    </vt:vector>
  </HeadingPairs>
  <TitlesOfParts>
    <vt:vector size="19" baseType="lpstr">
      <vt:lpstr>Ipsos MORI Presentation</vt:lpstr>
      <vt:lpstr>Presentation</vt:lpstr>
      <vt:lpstr>PowerPoint Presentation</vt:lpstr>
      <vt:lpstr>Magna Carta International Survey: Results for Japan</vt:lpstr>
      <vt:lpstr>Q1 Awareness of Magna Carta </vt:lpstr>
      <vt:lpstr>Q1 Awareness of Magna Carta: Ranked by Country</vt:lpstr>
      <vt:lpstr>Key to Summary Slides</vt:lpstr>
      <vt:lpstr>Q1 Awareness of Documents: Ranked for each country</vt:lpstr>
      <vt:lpstr>Q2 Rights Magna Carta  Helped Guarantee (base: all adults)</vt:lpstr>
      <vt:lpstr>Q2 Rights Magna Carta Helped Guarantee (base: those aware of Magna Carta)</vt:lpstr>
      <vt:lpstr>Q3 Rights Under Threat  in Japan Today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575</cp:revision>
  <cp:lastPrinted>2015-04-01T10:48:57Z</cp:lastPrinted>
  <dcterms:created xsi:type="dcterms:W3CDTF">2006-11-30T09:47:36Z</dcterms:created>
  <dcterms:modified xsi:type="dcterms:W3CDTF">2015-04-01T15:00:37Z</dcterms:modified>
</cp:coreProperties>
</file>