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6" r:id="rId1"/>
  </p:sldMasterIdLst>
  <p:notesMasterIdLst>
    <p:notesMasterId r:id="rId18"/>
  </p:notesMasterIdLst>
  <p:handoutMasterIdLst>
    <p:handoutMasterId r:id="rId19"/>
  </p:handoutMasterIdLst>
  <p:sldIdLst>
    <p:sldId id="1282" r:id="rId2"/>
    <p:sldId id="1269" r:id="rId3"/>
    <p:sldId id="1266" r:id="rId4"/>
    <p:sldId id="1272" r:id="rId5"/>
    <p:sldId id="1267" r:id="rId6"/>
    <p:sldId id="1270" r:id="rId7"/>
    <p:sldId id="1271" r:id="rId8"/>
    <p:sldId id="1274" r:id="rId9"/>
    <p:sldId id="1283" r:id="rId10"/>
    <p:sldId id="1279" r:id="rId11"/>
    <p:sldId id="1275" r:id="rId12"/>
    <p:sldId id="1276" r:id="rId13"/>
    <p:sldId id="1277" r:id="rId14"/>
    <p:sldId id="1278" r:id="rId15"/>
    <p:sldId id="1280" r:id="rId16"/>
    <p:sldId id="1273" r:id="rId17"/>
  </p:sldIdLst>
  <p:sldSz cx="9906000" cy="6858000" type="A4"/>
  <p:notesSz cx="6662738" cy="9926638"/>
  <p:custShowLst>
    <p:custShow name="Presentation - 15 December 1999" id="0">
      <p:sldLst/>
    </p:custShow>
    <p:custShow name="Report" id="1">
      <p:sldLst/>
    </p:custShow>
  </p:custShowLst>
  <p:defaultTextStyle>
    <a:defPPr>
      <a:defRPr lang="en-GB"/>
    </a:defPPr>
    <a:lvl1pPr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990000"/>
    <a:srgbClr val="FFFF00"/>
    <a:srgbClr val="0000FF"/>
    <a:srgbClr val="969696"/>
    <a:srgbClr val="0033CC"/>
    <a:srgbClr val="66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7" autoAdjust="0"/>
    <p:restoredTop sz="99638" autoAdjust="0"/>
  </p:normalViewPr>
  <p:slideViewPr>
    <p:cSldViewPr snapToGrid="0">
      <p:cViewPr>
        <p:scale>
          <a:sx n="90" d="100"/>
          <a:sy n="90" d="100"/>
        </p:scale>
        <p:origin x="-474" y="-420"/>
      </p:cViewPr>
      <p:guideLst>
        <p:guide orient="horz" pos="3581"/>
        <p:guide orient="horz" pos="3980"/>
        <p:guide pos="4124"/>
        <p:guide pos="268"/>
        <p:guide pos="1484"/>
        <p:guide pos="2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General" sourceLinked="0"/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16</c:v>
                </c:pt>
                <c:pt idx="1">
                  <c:v>22</c:v>
                </c:pt>
                <c:pt idx="2">
                  <c:v>52</c:v>
                </c:pt>
                <c:pt idx="3">
                  <c:v>63</c:v>
                </c:pt>
                <c:pt idx="4">
                  <c:v>67</c:v>
                </c:pt>
                <c:pt idx="5">
                  <c:v>81</c:v>
                </c:pt>
                <c:pt idx="6">
                  <c:v>81</c:v>
                </c:pt>
                <c:pt idx="7">
                  <c:v>81</c:v>
                </c:pt>
                <c:pt idx="8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20910592"/>
        <c:axId val="120912128"/>
      </c:barChart>
      <c:catAx>
        <c:axId val="120910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0912128"/>
        <c:crosses val="autoZero"/>
        <c:auto val="1"/>
        <c:lblAlgn val="ctr"/>
        <c:lblOffset val="100"/>
        <c:noMultiLvlLbl val="0"/>
      </c:catAx>
      <c:valAx>
        <c:axId val="120912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0910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8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13</c:v>
                </c:pt>
                <c:pt idx="11">
                  <c:v>14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16</c:v>
                </c:pt>
                <c:pt idx="19">
                  <c:v>16</c:v>
                </c:pt>
                <c:pt idx="20">
                  <c:v>18</c:v>
                </c:pt>
                <c:pt idx="21">
                  <c:v>23</c:v>
                </c:pt>
                <c:pt idx="22">
                  <c:v>25</c:v>
                </c:pt>
                <c:pt idx="2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29781120"/>
        <c:axId val="130021248"/>
      </c:barChart>
      <c:catAx>
        <c:axId val="1297811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0021248"/>
        <c:crosses val="autoZero"/>
        <c:auto val="1"/>
        <c:lblAlgn val="ctr"/>
        <c:lblOffset val="100"/>
        <c:noMultiLvlLbl val="0"/>
      </c:catAx>
      <c:valAx>
        <c:axId val="13002124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29781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3"/>
            <c:invertIfNegative val="0"/>
            <c:bubble3D val="0"/>
          </c:dPt>
          <c:dPt>
            <c:idx val="21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3"/>
            <c:invertIfNegative val="0"/>
            <c:bubble3D val="0"/>
          </c:dPt>
          <c:dLbls>
            <c:dLbl>
              <c:idx val="12"/>
              <c:spPr/>
              <c:txPr>
                <a:bodyPr/>
                <a:lstStyle/>
                <a:p>
                  <a:pPr>
                    <a:defRPr sz="16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6</c:v>
                </c:pt>
                <c:pt idx="1">
                  <c:v>10</c:v>
                </c:pt>
                <c:pt idx="2">
                  <c:v>18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22</c:v>
                </c:pt>
                <c:pt idx="7">
                  <c:v>23</c:v>
                </c:pt>
                <c:pt idx="8">
                  <c:v>26</c:v>
                </c:pt>
                <c:pt idx="9">
                  <c:v>29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45</c:v>
                </c:pt>
                <c:pt idx="14">
                  <c:v>47</c:v>
                </c:pt>
                <c:pt idx="15">
                  <c:v>48</c:v>
                </c:pt>
                <c:pt idx="16">
                  <c:v>50</c:v>
                </c:pt>
                <c:pt idx="17">
                  <c:v>50</c:v>
                </c:pt>
                <c:pt idx="18">
                  <c:v>53</c:v>
                </c:pt>
                <c:pt idx="19">
                  <c:v>61</c:v>
                </c:pt>
                <c:pt idx="20">
                  <c:v>62</c:v>
                </c:pt>
                <c:pt idx="21">
                  <c:v>63</c:v>
                </c:pt>
                <c:pt idx="22">
                  <c:v>65</c:v>
                </c:pt>
                <c:pt idx="23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25153280"/>
        <c:axId val="125154816"/>
      </c:barChart>
      <c:catAx>
        <c:axId val="125153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5154816"/>
        <c:crosses val="autoZero"/>
        <c:auto val="1"/>
        <c:lblAlgn val="ctr"/>
        <c:lblOffset val="100"/>
        <c:noMultiLvlLbl val="0"/>
      </c:catAx>
      <c:valAx>
        <c:axId val="12515481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25153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6F6F6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3.5399454875832799E-2"/>
                  <c:y val="-2.8846151662164001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0">
                  <c:v>Category 4</c:v>
                </c:pt>
                <c:pt idx="1">
                  <c:v>Category 3</c:v>
                </c:pt>
                <c:pt idx="8">
                  <c:v>Category 2</c:v>
                </c:pt>
                <c:pt idx="9">
                  <c:v>Category 1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44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9</c:v>
                </c:pt>
                <c:pt idx="7">
                  <c:v>10</c:v>
                </c:pt>
                <c:pt idx="8">
                  <c:v>10</c:v>
                </c:pt>
                <c:pt idx="9">
                  <c:v>20</c:v>
                </c:pt>
                <c:pt idx="10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26560128"/>
        <c:axId val="126561664"/>
      </c:barChart>
      <c:catAx>
        <c:axId val="126560128"/>
        <c:scaling>
          <c:orientation val="minMax"/>
        </c:scaling>
        <c:delete val="1"/>
        <c:axPos val="l"/>
        <c:majorTickMark val="out"/>
        <c:minorTickMark val="none"/>
        <c:tickLblPos val="none"/>
        <c:crossAx val="126561664"/>
        <c:crosses val="autoZero"/>
        <c:auto val="1"/>
        <c:lblAlgn val="ctr"/>
        <c:lblOffset val="100"/>
        <c:noMultiLvlLbl val="0"/>
      </c:catAx>
      <c:valAx>
        <c:axId val="126561664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26560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2.6255754088431199E-2"/>
                  <c:y val="1.05768000920292E-16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477892186553598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1">
                  <c:v>Category 1</c:v>
                </c:pt>
                <c:pt idx="3">
                  <c:v>Category 2</c:v>
                </c:pt>
                <c:pt idx="7">
                  <c:v>Category 3</c:v>
                </c:pt>
                <c:pt idx="9">
                  <c:v>Category 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37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12</c:v>
                </c:pt>
                <c:pt idx="8">
                  <c:v>13</c:v>
                </c:pt>
                <c:pt idx="9">
                  <c:v>23</c:v>
                </c:pt>
                <c:pt idx="10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27040128"/>
        <c:axId val="127046016"/>
      </c:barChart>
      <c:catAx>
        <c:axId val="127040128"/>
        <c:scaling>
          <c:orientation val="minMax"/>
        </c:scaling>
        <c:delete val="1"/>
        <c:axPos val="l"/>
        <c:majorTickMark val="out"/>
        <c:minorTickMark val="none"/>
        <c:tickLblPos val="none"/>
        <c:crossAx val="127046016"/>
        <c:crosses val="autoZero"/>
        <c:auto val="1"/>
        <c:lblAlgn val="ctr"/>
        <c:lblOffset val="100"/>
        <c:noMultiLvlLbl val="0"/>
      </c:catAx>
      <c:valAx>
        <c:axId val="12704601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27040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0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3.0653846153846101E-2"/>
                  <c:y val="-8.6538454986488794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788461538461498E-2"/>
                  <c:y val="-5.7692303324325903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85068045128349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FFFF"/>
                        </a:solidFill>
                      </a:rPr>
                      <a:t>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0"/>
                <c:pt idx="0">
                  <c:v>Category 4</c:v>
                </c:pt>
                <c:pt idx="3">
                  <c:v>Category 2</c:v>
                </c:pt>
                <c:pt idx="5">
                  <c:v>Category 3</c:v>
                </c:pt>
                <c:pt idx="9">
                  <c:v>Category 1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15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16</c:v>
                </c:pt>
                <c:pt idx="7">
                  <c:v>26</c:v>
                </c:pt>
                <c:pt idx="8">
                  <c:v>33</c:v>
                </c:pt>
                <c:pt idx="9">
                  <c:v>49</c:v>
                </c:pt>
                <c:pt idx="10">
                  <c:v>52</c:v>
                </c:pt>
                <c:pt idx="11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27528320"/>
        <c:axId val="127562880"/>
      </c:barChart>
      <c:catAx>
        <c:axId val="127528320"/>
        <c:scaling>
          <c:orientation val="minMax"/>
        </c:scaling>
        <c:delete val="1"/>
        <c:axPos val="l"/>
        <c:majorTickMark val="out"/>
        <c:minorTickMark val="none"/>
        <c:tickLblPos val="none"/>
        <c:crossAx val="127562880"/>
        <c:crosses val="autoZero"/>
        <c:auto val="1"/>
        <c:lblAlgn val="ctr"/>
        <c:lblOffset val="100"/>
        <c:noMultiLvlLbl val="0"/>
      </c:catAx>
      <c:valAx>
        <c:axId val="127562880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2752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00FF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16</c:v>
                </c:pt>
                <c:pt idx="1">
                  <c:v>2</c:v>
                </c:pt>
                <c:pt idx="2">
                  <c:v>33</c:v>
                </c:pt>
                <c:pt idx="3">
                  <c:v>10</c:v>
                </c:pt>
                <c:pt idx="4">
                  <c:v>6</c:v>
                </c:pt>
                <c:pt idx="5">
                  <c:v>26</c:v>
                </c:pt>
                <c:pt idx="6">
                  <c:v>61</c:v>
                </c:pt>
                <c:pt idx="7">
                  <c:v>49</c:v>
                </c:pt>
                <c:pt idx="8">
                  <c:v>4</c:v>
                </c:pt>
                <c:pt idx="9">
                  <c:v>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6</c:v>
                </c:pt>
                <c:pt idx="1">
                  <c:v>12</c:v>
                </c:pt>
                <c:pt idx="2">
                  <c:v>9</c:v>
                </c:pt>
                <c:pt idx="3">
                  <c:v>2</c:v>
                </c:pt>
                <c:pt idx="4">
                  <c:v>13</c:v>
                </c:pt>
                <c:pt idx="5">
                  <c:v>29</c:v>
                </c:pt>
                <c:pt idx="6">
                  <c:v>8</c:v>
                </c:pt>
                <c:pt idx="7">
                  <c:v>23</c:v>
                </c:pt>
                <c:pt idx="8">
                  <c:v>10</c:v>
                </c:pt>
                <c:pt idx="9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127954944"/>
        <c:axId val="127956480"/>
      </c:barChart>
      <c:catAx>
        <c:axId val="127954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7956480"/>
        <c:crosses val="autoZero"/>
        <c:auto val="1"/>
        <c:lblAlgn val="ctr"/>
        <c:lblOffset val="100"/>
        <c:noMultiLvlLbl val="0"/>
      </c:catAx>
      <c:valAx>
        <c:axId val="127956480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27954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8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25</c:v>
                </c:pt>
                <c:pt idx="1">
                  <c:v>35</c:v>
                </c:pt>
                <c:pt idx="2">
                  <c:v>36</c:v>
                </c:pt>
                <c:pt idx="3">
                  <c:v>43</c:v>
                </c:pt>
                <c:pt idx="4">
                  <c:v>45</c:v>
                </c:pt>
                <c:pt idx="5">
                  <c:v>45</c:v>
                </c:pt>
                <c:pt idx="6">
                  <c:v>47</c:v>
                </c:pt>
                <c:pt idx="7">
                  <c:v>51</c:v>
                </c:pt>
                <c:pt idx="8">
                  <c:v>52</c:v>
                </c:pt>
                <c:pt idx="9">
                  <c:v>53</c:v>
                </c:pt>
                <c:pt idx="10">
                  <c:v>56</c:v>
                </c:pt>
                <c:pt idx="11">
                  <c:v>58</c:v>
                </c:pt>
                <c:pt idx="12">
                  <c:v>60</c:v>
                </c:pt>
                <c:pt idx="13">
                  <c:v>60</c:v>
                </c:pt>
                <c:pt idx="14">
                  <c:v>61</c:v>
                </c:pt>
                <c:pt idx="15">
                  <c:v>64</c:v>
                </c:pt>
                <c:pt idx="16">
                  <c:v>64</c:v>
                </c:pt>
                <c:pt idx="17">
                  <c:v>65</c:v>
                </c:pt>
                <c:pt idx="18">
                  <c:v>67</c:v>
                </c:pt>
                <c:pt idx="19">
                  <c:v>68</c:v>
                </c:pt>
                <c:pt idx="20">
                  <c:v>70</c:v>
                </c:pt>
                <c:pt idx="21">
                  <c:v>72</c:v>
                </c:pt>
                <c:pt idx="22">
                  <c:v>73</c:v>
                </c:pt>
                <c:pt idx="23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29979904"/>
        <c:axId val="129981440"/>
      </c:barChart>
      <c:catAx>
        <c:axId val="129979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9981440"/>
        <c:crosses val="autoZero"/>
        <c:auto val="1"/>
        <c:lblAlgn val="ctr"/>
        <c:lblOffset val="100"/>
        <c:noMultiLvlLbl val="0"/>
      </c:catAx>
      <c:valAx>
        <c:axId val="129981440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29979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23</c:v>
                </c:pt>
                <c:pt idx="1">
                  <c:v>38</c:v>
                </c:pt>
                <c:pt idx="2">
                  <c:v>40</c:v>
                </c:pt>
                <c:pt idx="3">
                  <c:v>45</c:v>
                </c:pt>
                <c:pt idx="4">
                  <c:v>46</c:v>
                </c:pt>
                <c:pt idx="5">
                  <c:v>47</c:v>
                </c:pt>
                <c:pt idx="6">
                  <c:v>48</c:v>
                </c:pt>
                <c:pt idx="7">
                  <c:v>49</c:v>
                </c:pt>
                <c:pt idx="8">
                  <c:v>53</c:v>
                </c:pt>
                <c:pt idx="9">
                  <c:v>54</c:v>
                </c:pt>
                <c:pt idx="10">
                  <c:v>58</c:v>
                </c:pt>
                <c:pt idx="11">
                  <c:v>59</c:v>
                </c:pt>
                <c:pt idx="12">
                  <c:v>59</c:v>
                </c:pt>
                <c:pt idx="13">
                  <c:v>59</c:v>
                </c:pt>
                <c:pt idx="14">
                  <c:v>62</c:v>
                </c:pt>
                <c:pt idx="15">
                  <c:v>63</c:v>
                </c:pt>
                <c:pt idx="16">
                  <c:v>65</c:v>
                </c:pt>
                <c:pt idx="17">
                  <c:v>66</c:v>
                </c:pt>
                <c:pt idx="18">
                  <c:v>68</c:v>
                </c:pt>
                <c:pt idx="19">
                  <c:v>73</c:v>
                </c:pt>
                <c:pt idx="20">
                  <c:v>74</c:v>
                </c:pt>
                <c:pt idx="21">
                  <c:v>74</c:v>
                </c:pt>
                <c:pt idx="22">
                  <c:v>81</c:v>
                </c:pt>
                <c:pt idx="23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32467712"/>
        <c:axId val="132498176"/>
      </c:barChart>
      <c:catAx>
        <c:axId val="132467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2498176"/>
        <c:crosses val="autoZero"/>
        <c:auto val="1"/>
        <c:lblAlgn val="ctr"/>
        <c:lblOffset val="100"/>
        <c:noMultiLvlLbl val="0"/>
      </c:catAx>
      <c:valAx>
        <c:axId val="13249817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32467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10</c:v>
                </c:pt>
                <c:pt idx="7">
                  <c:v>14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23</c:v>
                </c:pt>
                <c:pt idx="19">
                  <c:v>23</c:v>
                </c:pt>
                <c:pt idx="20">
                  <c:v>27</c:v>
                </c:pt>
                <c:pt idx="21">
                  <c:v>28</c:v>
                </c:pt>
                <c:pt idx="22">
                  <c:v>31</c:v>
                </c:pt>
                <c:pt idx="2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33130880"/>
        <c:axId val="133132672"/>
      </c:barChart>
      <c:catAx>
        <c:axId val="133130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3132672"/>
        <c:crosses val="autoZero"/>
        <c:auto val="1"/>
        <c:lblAlgn val="ctr"/>
        <c:lblOffset val="100"/>
        <c:noMultiLvlLbl val="0"/>
      </c:catAx>
      <c:valAx>
        <c:axId val="13313267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33130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40454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2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10733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21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40454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68350"/>
            <a:ext cx="5311775" cy="36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755" y="7962250"/>
            <a:ext cx="2688391" cy="123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10733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52967" y="9610733"/>
            <a:ext cx="372052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cs typeface="+mn-cs"/>
              </a:defRPr>
            </a:lvl1pPr>
          </a:lstStyle>
          <a:p>
            <a:pPr>
              <a:defRPr/>
            </a:pPr>
            <a:fld id="{9C2261BA-AA45-F74B-B6D1-8AD1F592FD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12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9064" y="9610733"/>
            <a:ext cx="345955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PowerPoint_97-2003_Presentation1.ppt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finalbigstr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/>
          <a:stretch>
            <a:fillRect/>
          </a:stretch>
        </p:blipFill>
        <p:spPr bwMode="auto">
          <a:xfrm>
            <a:off x="2654300" y="0"/>
            <a:ext cx="7251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Base" hidden="1"/>
          <p:cNvGraphicFramePr>
            <a:graphicFrameLocks/>
          </p:cNvGraphicFramePr>
          <p:nvPr/>
        </p:nvGraphicFramePr>
        <p:xfrm>
          <a:off x="1651000" y="1228725"/>
          <a:ext cx="66040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3" name="Presentation" r:id="rId4" imgW="0" imgH="0" progId="PowerPoint.Show.8">
                  <p:embed/>
                </p:oleObj>
              </mc:Choice>
              <mc:Fallback>
                <p:oleObj name="Presentation" r:id="rId4" imgW="0" imgH="0" progId="PowerPoint.Show.8">
                  <p:embed/>
                  <p:pic>
                    <p:nvPicPr>
                      <p:cNvPr id="0" name="AutoShape 16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1228725"/>
                        <a:ext cx="660400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ltGray">
          <a:xfrm>
            <a:off x="0" y="0"/>
            <a:ext cx="2603500" cy="17907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pic>
        <p:nvPicPr>
          <p:cNvPr id="8" name="Picture 30" descr="MORI-B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93675"/>
            <a:ext cx="15843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ltGray">
          <a:xfrm>
            <a:off x="257175" y="631825"/>
            <a:ext cx="21383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3200" rIns="90000" bIns="432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2800" smtClean="0">
                <a:solidFill>
                  <a:srgbClr val="4D4D4D"/>
                </a:solidFill>
              </a:rPr>
              <a:t>Caribbean</a:t>
            </a:r>
          </a:p>
        </p:txBody>
      </p:sp>
      <p:sp>
        <p:nvSpPr>
          <p:cNvPr id="619539" name="Rectangle 19"/>
          <p:cNvSpPr>
            <a:spLocks noGrp="1" noChangeArrowheads="1"/>
          </p:cNvSpPr>
          <p:nvPr>
            <p:ph type="ctrTitle"/>
          </p:nvPr>
        </p:nvSpPr>
        <p:spPr bwMode="auto">
          <a:xfrm>
            <a:off x="3005138" y="2708275"/>
            <a:ext cx="6708775" cy="1279525"/>
          </a:xfrm>
          <a:ln w="9525"/>
        </p:spPr>
        <p:txBody>
          <a:bodyPr lIns="91440" tIns="45720" rIns="91440" bIns="45720" anchor="b"/>
          <a:lstStyle>
            <a:lvl1pPr algn="l">
              <a:lnSpc>
                <a:spcPct val="95000"/>
              </a:lnSpc>
              <a:defRPr sz="4100">
                <a:solidFill>
                  <a:schemeClr val="tx1"/>
                </a:solidFill>
              </a:defRPr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619544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81338" y="4581525"/>
            <a:ext cx="6637337" cy="1163638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33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7138" y="422275"/>
            <a:ext cx="2239962" cy="5703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422275"/>
            <a:ext cx="6567488" cy="5703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8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38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600200"/>
            <a:ext cx="38115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1238" y="1600200"/>
            <a:ext cx="38115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3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4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12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16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"/>
          <p:cNvSpPr>
            <a:spLocks noChangeArrowheads="1"/>
          </p:cNvSpPr>
          <p:nvPr/>
        </p:nvSpPr>
        <p:spPr bwMode="ltGray">
          <a:xfrm>
            <a:off x="0" y="0"/>
            <a:ext cx="1803400" cy="11176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ltGray">
          <a:xfrm>
            <a:off x="1905000" y="422275"/>
            <a:ext cx="79121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9588500" y="661511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5F4D839C-B5D4-E449-9D6C-1EE69F06BC37}" type="slidenum">
              <a:rPr lang="en-GB" sz="900" b="0" smtClean="0">
                <a:cs typeface="+mn-cs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GB" sz="900" b="0" smtClean="0">
              <a:cs typeface="+mn-cs"/>
            </a:endParaRPr>
          </a:p>
        </p:txBody>
      </p:sp>
      <p:sp>
        <p:nvSpPr>
          <p:cNvPr id="1029" name="Text Box 26"/>
          <p:cNvSpPr txBox="1">
            <a:spLocks noChangeArrowheads="1"/>
          </p:cNvSpPr>
          <p:nvPr/>
        </p:nvSpPr>
        <p:spPr bwMode="ltGray">
          <a:xfrm>
            <a:off x="1536700" y="1752600"/>
            <a:ext cx="1284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600200"/>
            <a:ext cx="77755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33" descr="finalsmallstri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/>
          <a:stretch>
            <a:fillRect/>
          </a:stretch>
        </p:blipFill>
        <p:spPr bwMode="auto">
          <a:xfrm>
            <a:off x="1841500" y="0"/>
            <a:ext cx="8064500" cy="1114425"/>
          </a:xfrm>
          <a:prstGeom prst="rect">
            <a:avLst/>
          </a:prstGeom>
          <a:solidFill>
            <a:srgbClr val="95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sz="2400">
          <a:solidFill>
            <a:srgbClr val="33339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Wingdings" charset="0"/>
        <a:buChar char="§"/>
        <a:defRPr sz="2000">
          <a:solidFill>
            <a:srgbClr val="33339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Arial" charset="0"/>
        <a:buChar char="-"/>
        <a:defRPr>
          <a:solidFill>
            <a:srgbClr val="333399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gna_carta_976.gif"/>
          <p:cNvPicPr>
            <a:picLocks noChangeAspect="1"/>
          </p:cNvPicPr>
          <p:nvPr/>
        </p:nvPicPr>
        <p:blipFill rotWithShape="1">
          <a:blip r:embed="rId3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3" b="6119"/>
          <a:stretch/>
        </p:blipFill>
        <p:spPr>
          <a:xfrm>
            <a:off x="0" y="1152309"/>
            <a:ext cx="9906000" cy="533824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1096" y="1106551"/>
            <a:ext cx="9781035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600" dirty="0" smtClean="0">
                <a:solidFill>
                  <a:srgbClr val="000000"/>
                </a:solidFill>
              </a:rPr>
              <a:t>Magna Carta International Public Opinion</a:t>
            </a:r>
            <a:endParaRPr lang="en-GB" sz="36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Research study conducted for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Magna Carta 800</a:t>
            </a:r>
            <a:r>
              <a:rPr lang="en-GB" sz="3200" baseline="30000" dirty="0" smtClean="0">
                <a:solidFill>
                  <a:srgbClr val="000000"/>
                </a:solidFill>
              </a:rPr>
              <a:t>th</a:t>
            </a:r>
            <a:r>
              <a:rPr lang="en-GB" sz="3200" dirty="0" smtClean="0">
                <a:solidFill>
                  <a:srgbClr val="000000"/>
                </a:solidFill>
              </a:rPr>
              <a:t> Anniversary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400" dirty="0" smtClean="0">
                <a:solidFill>
                  <a:srgbClr val="000000"/>
                </a:solidFill>
              </a:rPr>
              <a:t>Results </a:t>
            </a:r>
            <a:r>
              <a:rPr lang="en-GB" sz="4400" smtClean="0">
                <a:solidFill>
                  <a:srgbClr val="000000"/>
                </a:solidFill>
              </a:rPr>
              <a:t>for Hungary</a:t>
            </a:r>
            <a:endParaRPr lang="en-GB" sz="44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Survey of c.17,000 adults across 23 countries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Fieldwork: January 2015</a:t>
            </a:r>
            <a:endParaRPr lang="en-US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Documents: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for each country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567750"/>
              </p:ext>
            </p:extLst>
          </p:nvPr>
        </p:nvGraphicFramePr>
        <p:xfrm>
          <a:off x="211665" y="1185336"/>
          <a:ext cx="9510888" cy="264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</a:tblGrid>
              <a:tr h="341858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Ave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Arg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Bel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Bra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Chi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Ger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GB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Hun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Ind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79%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81%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36%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38%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67%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64%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18%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22%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079600"/>
              </p:ext>
            </p:extLst>
          </p:nvPr>
        </p:nvGraphicFramePr>
        <p:xfrm>
          <a:off x="211667" y="3891841"/>
          <a:ext cx="9525000" cy="264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</a:tblGrid>
              <a:tr h="34185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Ita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Jap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Mex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Rom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Rus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Spa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Swe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64%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46%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76%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83%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25%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62%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35%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10%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21%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25%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919112" cy="1100667"/>
          </a:xfrm>
          <a:prstGeom prst="rect">
            <a:avLst/>
          </a:prstGeom>
        </p:spPr>
      </p:pic>
      <p:pic>
        <p:nvPicPr>
          <p:cNvPr id="12" name="Picture 11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UN Declaration of Human Rights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7737021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69647" y="2367406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UN Declaration of Human Rights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79855" y="586385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11020" y="1569175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85365" y="6080782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31436" y="2731353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9918" y="570109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13098" y="2922459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97922" y="3929515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03160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74887" y="5285511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62059" y="4896731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57091" y="4320795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03161" y="4704269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62060" y="254380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33784" y="5490480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6196" y="1761409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82474" y="5097962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36404" y="372535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34055" y="3340292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49231" y="31299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28816" y="4516491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43992" y="196763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51580" y="4115277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57090" y="216670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975556" cy="1086557"/>
          </a:xfrm>
          <a:prstGeom prst="rect">
            <a:avLst/>
          </a:prstGeom>
        </p:spPr>
      </p:pic>
      <p:pic>
        <p:nvPicPr>
          <p:cNvPr id="34" name="Picture 33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US Declaration of Independence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52216338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24709" y="4717772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US Declaration of Independence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34917" y="157064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66082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40427" y="5483713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86498" y="3337899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24980" y="608018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8160" y="1946300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5298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58222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9949" y="2944622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1712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12153" y="5884547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58223" y="3737586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17122" y="1757191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88846" y="5291459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81258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37536" y="4917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9146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89117" y="4515476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04293" y="3139435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8387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99054" y="391995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06642" y="4115272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12152" y="5085712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975556" cy="1086557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96798"/>
            <a:ext cx="6770307" cy="833048"/>
          </a:xfrm>
        </p:spPr>
        <p:txBody>
          <a:bodyPr/>
          <a:lstStyle/>
          <a:p>
            <a:r>
              <a:rPr lang="en-GB" sz="2800" dirty="0" smtClean="0">
                <a:latin typeface="Arial" charset="0"/>
              </a:rPr>
              <a:t>Q1 Awareness of the Commonwealth Charter </a:t>
            </a:r>
            <a:r>
              <a:rPr lang="en-GB" sz="2000" dirty="0" smtClean="0">
                <a:latin typeface="Arial" charset="0"/>
              </a:rPr>
              <a:t>(Ranked by country)</a:t>
            </a:r>
            <a:endParaRPr lang="en-GB" sz="12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9313064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42649" y="3715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% who say they have heard of The Commonwealth Charter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52857" y="3517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4022" y="3343568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8367" y="6076380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4438" y="1771565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42920" y="1959736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6100" y="3145745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7092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6162" y="2353065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7889" y="4510955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506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30093" y="5517659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6163" y="471125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5062" y="2928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6786" y="1580236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9198" y="5889425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5476" y="5298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940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7057" y="4910587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22233" y="21516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0181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6994" y="5105292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4582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30092" y="412615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975556" cy="1086557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8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0506" y="122959"/>
            <a:ext cx="6770307" cy="780726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Q1 Awareness of the International Declaration of Democracy</a:t>
            </a:r>
            <a:r>
              <a:rPr lang="en-GB" sz="2800" dirty="0" smtClean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(Ranked by country)</a:t>
            </a:r>
            <a:endParaRPr lang="en-GB" sz="12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16690220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38798" y="3334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71222" y="1195377"/>
            <a:ext cx="836788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the International Declaration of Democracy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9006" y="3136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0171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4516" y="6062269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0587" y="4114010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39069" y="2947514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2249" y="5304743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7073" y="5085830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2311" y="5894953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4038" y="1575844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1210" y="5694608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26242" y="2751881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2312" y="550147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1211" y="2547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2935" y="3541681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5347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1625" y="4494559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5555" y="430831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3206" y="3725253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18382" y="4889211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97967" y="468978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3143" y="1958514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0731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26241" y="1755490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975556" cy="1086557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275625" y="3048000"/>
            <a:ext cx="5503375" cy="3358444"/>
            <a:chOff x="4261555" y="2822223"/>
            <a:chExt cx="5503375" cy="3358444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719037" y="4070756"/>
              <a:ext cx="392966" cy="2109911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261555" y="2822223"/>
              <a:ext cx="5475111" cy="1245638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278583" y="3118473"/>
              <a:ext cx="5486347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chemeClr val="bg2"/>
                  </a:solidFill>
                </a:rPr>
                <a:t>This never happened!</a:t>
              </a:r>
            </a:p>
          </p:txBody>
        </p:sp>
      </p:grpSp>
      <p:pic>
        <p:nvPicPr>
          <p:cNvPr id="39" name="Picture 38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(top three for each country)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110747"/>
              </p:ext>
            </p:extLst>
          </p:nvPr>
        </p:nvGraphicFramePr>
        <p:xfrm>
          <a:off x="211665" y="1185336"/>
          <a:ext cx="9510888" cy="255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</a:tblGrid>
              <a:tr h="536916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Ave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Arg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Bel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Bra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Chi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Ger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GB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Hun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Ind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43%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39%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56%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36%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69%</a:t>
                      </a:r>
                      <a:endParaRPr lang="en-US" sz="13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28%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61%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00"/>
                          </a:solidFill>
                        </a:rPr>
                        <a:t>Rights 32%</a:t>
                      </a:r>
                      <a:endParaRPr lang="en-US" sz="13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41%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47%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26%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38%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28%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Women 43%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5B5B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27%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24%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35%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24%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27%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</a:t>
                      </a:r>
                      <a:r>
                        <a:rPr lang="en-US" sz="1300" b="1" baseline="0" dirty="0" smtClean="0">
                          <a:solidFill>
                            <a:schemeClr val="bg2"/>
                          </a:solidFill>
                        </a:rPr>
                        <a:t> 25%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49%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325030"/>
              </p:ext>
            </p:extLst>
          </p:nvPr>
        </p:nvGraphicFramePr>
        <p:xfrm>
          <a:off x="211667" y="3891841"/>
          <a:ext cx="9525000" cy="2568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</a:tblGrid>
              <a:tr h="54134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Ita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Jap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Mex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Rom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Rus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Spa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Swe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43%</a:t>
                      </a:r>
                      <a:endParaRPr lang="en-US" sz="13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25%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68%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57%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51%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54%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35%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36%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18%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55%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34%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39%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45%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46%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25%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49%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</a:t>
                      </a:r>
                      <a:r>
                        <a:rPr lang="en-US" sz="1300" b="1" baseline="0" dirty="0" smtClean="0">
                          <a:solidFill>
                            <a:schemeClr val="bg2"/>
                          </a:solidFill>
                        </a:rPr>
                        <a:t> 37%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34%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14%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50%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33%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28%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Arrest 32%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6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44%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19%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43%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919112" cy="1100667"/>
          </a:xfrm>
          <a:prstGeom prst="rect">
            <a:avLst/>
          </a:prstGeom>
        </p:spPr>
      </p:pic>
      <p:pic>
        <p:nvPicPr>
          <p:cNvPr id="12" name="Picture 11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59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More Information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For more information contact: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Sir Robert Worcester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Chairman, MC800</a:t>
            </a:r>
            <a:r>
              <a:rPr lang="en-GB" sz="2800" baseline="30000" dirty="0" smtClean="0">
                <a:solidFill>
                  <a:srgbClr val="000000"/>
                </a:solidFill>
              </a:rPr>
              <a:t>th</a:t>
            </a:r>
            <a:r>
              <a:rPr lang="en-GB" sz="2800" dirty="0" smtClean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sirrobertworcester@magnacarta800th.com</a:t>
            </a: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Mark Gill</a:t>
            </a: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Executive Director, </a:t>
            </a:r>
            <a:r>
              <a:rPr lang="en-GB" sz="2800" dirty="0">
                <a:solidFill>
                  <a:srgbClr val="000000"/>
                </a:solidFill>
              </a:rPr>
              <a:t>MC800</a:t>
            </a:r>
            <a:r>
              <a:rPr lang="en-GB" sz="2800" baseline="30000" dirty="0">
                <a:solidFill>
                  <a:srgbClr val="000000"/>
                </a:solidFill>
              </a:rPr>
              <a:t>th</a:t>
            </a:r>
            <a:r>
              <a:rPr lang="en-GB" sz="2800" dirty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markgill@</a:t>
            </a:r>
            <a:r>
              <a:rPr lang="en-US" sz="2800" dirty="0">
                <a:solidFill>
                  <a:srgbClr val="000000"/>
                </a:solidFill>
              </a:rPr>
              <a:t>magnacarta800th.com	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Magna Carta International Survey: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Results for Hungary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Magna Carta </a:t>
            </a:r>
            <a:r>
              <a:rPr lang="en-US" sz="2000" dirty="0" smtClean="0">
                <a:solidFill>
                  <a:srgbClr val="000000"/>
                </a:solidFill>
              </a:rPr>
              <a:t>800</a:t>
            </a:r>
            <a:r>
              <a:rPr lang="en-US" sz="2000" baseline="30000" dirty="0" smtClean="0">
                <a:solidFill>
                  <a:srgbClr val="000000"/>
                </a:solidFill>
              </a:rPr>
              <a:t>th</a:t>
            </a:r>
            <a:r>
              <a:rPr lang="en-US" sz="2000" dirty="0" smtClean="0">
                <a:solidFill>
                  <a:srgbClr val="000000"/>
                </a:solidFill>
              </a:rPr>
              <a:t> Survey </a:t>
            </a:r>
            <a:r>
              <a:rPr lang="en-US" sz="2000" dirty="0">
                <a:solidFill>
                  <a:srgbClr val="000000"/>
                </a:solidFill>
              </a:rPr>
              <a:t>is based on </a:t>
            </a:r>
            <a:r>
              <a:rPr lang="en-US" sz="2000" dirty="0" smtClean="0">
                <a:solidFill>
                  <a:srgbClr val="000000"/>
                </a:solidFill>
              </a:rPr>
              <a:t>an international survey covering adults living in 23 countries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each country between 500 and 1,000 adults (aged between 16 and 64 years) were surveyed online and the results are weighted to the primary consumer profile in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Hungary, 500 adults were interviewed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Questions 1 and 2 were asked in all 23 countries. Question 3 was asked in all countries except China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The “average” score is the mean across all countries surveyed, giving equal weight to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In total, 17,061 interviews were carried out across all countries</a:t>
            </a:r>
            <a:endParaRPr lang="en-GB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Fieldwork was conducted 6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– 20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January 2015 by </a:t>
            </a:r>
            <a:r>
              <a:rPr lang="en-GB" sz="2000" dirty="0" err="1" smtClean="0">
                <a:solidFill>
                  <a:srgbClr val="000000"/>
                </a:solidFill>
              </a:rPr>
              <a:t>Ipsos</a:t>
            </a:r>
            <a:r>
              <a:rPr lang="en-GB" sz="2000" dirty="0" smtClean="0">
                <a:solidFill>
                  <a:srgbClr val="000000"/>
                </a:solidFill>
              </a:rPr>
              <a:t> MORI on behalf of the Magna Carta 800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Anniversary Commemoration Committee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5556" cy="1143000"/>
          </a:xfrm>
          <a:prstGeom prst="rect">
            <a:avLst/>
          </a:prstGeom>
        </p:spPr>
      </p:pic>
      <p:pic>
        <p:nvPicPr>
          <p:cNvPr id="8" name="Picture 7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1" y="266459"/>
            <a:ext cx="6776890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Magna Carta 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87181337"/>
              </p:ext>
            </p:extLst>
          </p:nvPr>
        </p:nvGraphicFramePr>
        <p:xfrm>
          <a:off x="3668503" y="2094252"/>
          <a:ext cx="5983498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37223" y="1756246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18881" y="2754529"/>
            <a:ext cx="400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US Declaration of Independence (1776)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34" y="5468244"/>
            <a:ext cx="3863854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Commonwealth Charter (2013)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41110" y="3207931"/>
            <a:ext cx="4031898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12 points of the Hungarian Revolution (1848)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397" y="4524800"/>
            <a:ext cx="32033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>
                <a:solidFill>
                  <a:schemeClr val="bg2"/>
                </a:solidFill>
              </a:rPr>
              <a:t>Magna Carta (1215)</a:t>
            </a:r>
            <a:endParaRPr lang="en-US" u="sng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397" y="2319572"/>
            <a:ext cx="3203391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The Golden Bull (1222)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122" y="3701774"/>
            <a:ext cx="376766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The Austro-Hungarian Compromise (1867)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898" y="5024584"/>
            <a:ext cx="3795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The </a:t>
            </a:r>
            <a:r>
              <a:rPr lang="en-US" sz="1600" dirty="0">
                <a:solidFill>
                  <a:schemeClr val="bg2"/>
                </a:solidFill>
              </a:rPr>
              <a:t>A</a:t>
            </a:r>
            <a:r>
              <a:rPr lang="en-US" sz="1600" dirty="0" smtClean="0">
                <a:solidFill>
                  <a:schemeClr val="bg2"/>
                </a:solidFill>
              </a:rPr>
              <a:t>dmonitions</a:t>
            </a:r>
            <a:r>
              <a:rPr lang="en-US" sz="1400" dirty="0" smtClean="0">
                <a:solidFill>
                  <a:schemeClr val="bg2"/>
                </a:solidFill>
              </a:rPr>
              <a:t> of St. Stephen (1027)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Here is a list of some historical documents. Which, if any, of these 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have 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heard of before taking part in this survey?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”</a:t>
            </a:r>
            <a:r>
              <a:rPr lang="en-US" sz="2000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36760" y="1891802"/>
            <a:ext cx="459330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1,005 Hungarian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7273" y="5799358"/>
            <a:ext cx="2893515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International Declaration of Democracy (1910)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243185" y="4088023"/>
            <a:ext cx="413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UN Declaration of Human Rights (1948)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55730" y="414472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55730" y="276356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55730" y="457292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39%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55730" y="501973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55730" y="59286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75556" cy="1143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6848780" y="5180684"/>
            <a:ext cx="2037346" cy="275757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This never happened!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682017" y="5643812"/>
            <a:ext cx="321137" cy="74446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Left Arrow 27"/>
          <p:cNvSpPr/>
          <p:nvPr/>
        </p:nvSpPr>
        <p:spPr bwMode="auto">
          <a:xfrm>
            <a:off x="4811889" y="6023341"/>
            <a:ext cx="2862833" cy="270215"/>
          </a:xfrm>
          <a:prstGeom prst="leftArrow">
            <a:avLst/>
          </a:prstGeom>
          <a:noFill/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829778" y="4963583"/>
            <a:ext cx="2046111" cy="677333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Picture 29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Magna Carta: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by Country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40156844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365282" y="43300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8" y="1195377"/>
            <a:ext cx="632324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 Magna Carta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365282" y="1758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365282" y="235166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365282" y="470821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-365282" y="2154108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365282" y="4905774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-365282" y="157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365282" y="33394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365282" y="607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65282" y="5695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365282" y="353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365282" y="411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-365282" y="25492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365282" y="195373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365282" y="5298065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365282" y="39292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365282" y="5495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365282" y="450784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-365282" y="50976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-365282" y="588790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65282" y="293868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365282" y="312213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-365282" y="3717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-365282" y="274395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Base: 17,061 international adults (16-64 years) across 23 countries, 6</a:t>
            </a:r>
            <a:r>
              <a:rPr lang="en-US" sz="12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200" i="1" dirty="0" smtClean="0">
                <a:solidFill>
                  <a:srgbClr val="FFFFFF"/>
                </a:solidFill>
              </a:rPr>
              <a:t>-20</a:t>
            </a:r>
            <a:r>
              <a:rPr lang="en-US" sz="12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200" i="1" dirty="0" smtClean="0">
                <a:solidFill>
                  <a:srgbClr val="FFFFFF"/>
                </a:solidFill>
              </a:rPr>
              <a:t> Jan 2015   			</a:t>
            </a:r>
            <a:endParaRPr lang="en-US" sz="1200" i="1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933222" cy="1128889"/>
          </a:xfrm>
          <a:prstGeom prst="rect">
            <a:avLst/>
          </a:prstGeom>
        </p:spPr>
      </p:pic>
      <p:pic>
        <p:nvPicPr>
          <p:cNvPr id="33" name="Picture 32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 Rights Magna Carta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Helped Guarantee </a:t>
            </a:r>
            <a:r>
              <a:rPr lang="en-GB" sz="2400" dirty="0" smtClean="0">
                <a:latin typeface="Arial" charset="0"/>
              </a:rPr>
              <a:t>(base: all adults)</a:t>
            </a:r>
            <a:endParaRPr lang="en-GB" sz="2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56938928"/>
              </p:ext>
            </p:extLst>
          </p:nvPr>
        </p:nvGraphicFramePr>
        <p:xfrm>
          <a:off x="3521252" y="2069657"/>
          <a:ext cx="590497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8708" y="2240646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8708" y="2983596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4672" y="448641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4672" y="5230143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672" y="2609101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338522"/>
            <a:ext cx="373806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An independent judiciary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4672" y="482683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92192" y="3710167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3675" y="4076240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1866" y="407540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21866" y="261738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1866" y="223626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1866" y="441524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21866" y="372184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21866" y="300553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21866" y="522867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21866" y="334146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21866" y="483710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21866" y="55785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21866" y="59405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500 Hungarian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74556" y="1770357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38067" y="1795757"/>
            <a:ext cx="1439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Difference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485378" y="300013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0*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485378" y="267100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+1*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485378" y="227577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+6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485378" y="339641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+1*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485378" y="378957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+1*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485378" y="44984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2"/>
                </a:solidFill>
              </a:rPr>
              <a:t>-</a:t>
            </a:r>
            <a:r>
              <a:rPr lang="en-US" sz="2000" b="0" dirty="0" smtClean="0">
                <a:solidFill>
                  <a:schemeClr val="bg2"/>
                </a:solidFill>
              </a:rPr>
              <a:t>3*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85378" y="485896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2"/>
                </a:solidFill>
              </a:rPr>
              <a:t>-</a:t>
            </a:r>
            <a:r>
              <a:rPr lang="en-US" sz="2000" b="0" dirty="0" smtClean="0">
                <a:solidFill>
                  <a:schemeClr val="bg2"/>
                </a:solidFill>
              </a:rPr>
              <a:t>1*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85378" y="414298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+1*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485378" y="520117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485378" y="563221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-2*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485378" y="593777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-7</a:t>
            </a:r>
            <a:endParaRPr lang="en-US" sz="2000" b="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75556" cy="1114778"/>
          </a:xfrm>
          <a:prstGeom prst="rect">
            <a:avLst/>
          </a:prstGeom>
        </p:spPr>
      </p:pic>
      <p:pic>
        <p:nvPicPr>
          <p:cNvPr id="62" name="Picture 61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 bwMode="auto">
          <a:xfrm rot="16200000">
            <a:off x="8527960" y="5051256"/>
            <a:ext cx="2182907" cy="24882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* not a statistical difference</a:t>
            </a:r>
          </a:p>
        </p:txBody>
      </p:sp>
    </p:spTree>
    <p:extLst>
      <p:ext uri="{BB962C8B-B14F-4D97-AF65-F5344CB8AC3E}">
        <p14:creationId xmlns:p14="http://schemas.microsoft.com/office/powerpoint/2010/main" val="7207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 Rights Magna Carta Helped Guarantee </a:t>
            </a:r>
            <a:r>
              <a:rPr lang="en-GB" sz="1800" dirty="0" smtClean="0">
                <a:latin typeface="Arial" charset="0"/>
              </a:rPr>
              <a:t>(base: those aware of Magna Carta)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58543702"/>
              </p:ext>
            </p:extLst>
          </p:nvPr>
        </p:nvGraphicFramePr>
        <p:xfrm>
          <a:off x="352125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8708" y="2240646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27000" y="2958512"/>
            <a:ext cx="386506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Freedom from arbitrary arrest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672" y="3736961"/>
            <a:ext cx="320339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Freedom of religion</a:t>
            </a:r>
          </a:p>
          <a:p>
            <a:pPr algn="r"/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006" y="5201921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672" y="2609101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072300"/>
            <a:ext cx="373806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672" y="4840942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92192" y="3315056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453" y="4457240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27978" y="332751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7977" y="261738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28%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27977" y="225038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2"/>
                </a:solidFill>
              </a:rPr>
              <a:t>2</a:t>
            </a:r>
            <a:r>
              <a:rPr lang="en-US" sz="2000" b="0" dirty="0" smtClean="0">
                <a:solidFill>
                  <a:schemeClr val="bg2"/>
                </a:solidFill>
              </a:rPr>
              <a:t>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99755" y="29617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99755" y="445562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99754" y="519275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27977" y="407156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99755" y="368013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99755" y="48088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27977" y="55785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27977" y="59405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78" y="6544239"/>
            <a:ext cx="6898677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298 Hungarian adults who have heard of Magna Carta,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– 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49067" y="1795757"/>
            <a:ext cx="1439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Difference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81044" y="304247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-2*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81044" y="267100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81044" y="230400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+3*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81044" y="341053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2"/>
                </a:solidFill>
              </a:rPr>
              <a:t>0</a:t>
            </a:r>
            <a:r>
              <a:rPr lang="en-US" sz="2000" b="0" dirty="0" smtClean="0">
                <a:solidFill>
                  <a:schemeClr val="bg2"/>
                </a:solidFill>
              </a:rPr>
              <a:t>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81044" y="378957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-3*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81044" y="45267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81044" y="490129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-2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81044" y="414298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681044" y="525761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81044" y="563221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-2*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81044" y="599421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+2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12556" y="1784468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03778" cy="1157111"/>
          </a:xfrm>
          <a:prstGeom prst="rect">
            <a:avLst/>
          </a:prstGeom>
        </p:spPr>
      </p:pic>
      <p:pic>
        <p:nvPicPr>
          <p:cNvPr id="48" name="Picture 47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 bwMode="auto">
          <a:xfrm rot="16200000">
            <a:off x="8527960" y="5051256"/>
            <a:ext cx="2182907" cy="24882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* not a statistical difference</a:t>
            </a:r>
          </a:p>
        </p:txBody>
      </p:sp>
    </p:spTree>
    <p:extLst>
      <p:ext uri="{BB962C8B-B14F-4D97-AF65-F5344CB8AC3E}">
        <p14:creationId xmlns:p14="http://schemas.microsoft.com/office/powerpoint/2010/main" val="1089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in Hungary Today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95559573"/>
              </p:ext>
            </p:extLst>
          </p:nvPr>
        </p:nvGraphicFramePr>
        <p:xfrm>
          <a:off x="3568295" y="2069657"/>
          <a:ext cx="5603928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126999" y="4575327"/>
            <a:ext cx="387667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Freedom from arbitrary arrest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40790" y="5257166"/>
            <a:ext cx="2122997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0314" y="2228633"/>
            <a:ext cx="190347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396" y="2580263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396" y="2891339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396" y="494706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396" y="3933132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396" y="4250876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Q</a:t>
            </a:r>
            <a:r>
              <a:rPr lang="en-US" sz="1800" i="1" dirty="0">
                <a:solidFill>
                  <a:schemeClr val="bg2"/>
                </a:solidFill>
                <a:latin typeface="Arial"/>
                <a:cs typeface="Arial"/>
              </a:rPr>
              <a:t>) </a:t>
            </a:r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	“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Thinking about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Hungary,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which three or four, if any, of these rights do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you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feel are most under threat today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8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3736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3589449"/>
            <a:ext cx="3763787" cy="36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9399" y="3224900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76749" y="223205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2"/>
                </a:solidFill>
              </a:rPr>
              <a:t>3</a:t>
            </a:r>
            <a:r>
              <a:rPr lang="en-US" sz="2000" b="0" dirty="0" smtClean="0">
                <a:solidFill>
                  <a:schemeClr val="bg2"/>
                </a:solidFill>
              </a:rPr>
              <a:t>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76749" y="291114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76749" y="258040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43%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48527" y="322681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29%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34415" y="358907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22%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76749" y="427436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76750" y="458094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76748" y="493938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48526" y="531168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76749" y="392469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76749" y="595787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0396" y="5612677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Other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76749" y="563594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500 Hungarian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72406" y="1846979"/>
            <a:ext cx="3215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46328" y="1784468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14730" y="1795757"/>
            <a:ext cx="1439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Difference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01594" y="330167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+4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01594" y="296476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+14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201594" y="229536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+29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201594" y="466333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201594" y="364269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+4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201594" y="43279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201594" y="398545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2"/>
                </a:solidFill>
              </a:rPr>
              <a:t>+</a:t>
            </a:r>
            <a:r>
              <a:rPr lang="en-US" sz="2000" b="0" dirty="0" smtClean="0">
                <a:solidFill>
                  <a:schemeClr val="bg2"/>
                </a:solidFill>
              </a:rPr>
              <a:t>8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201594" y="262234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+9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201594" y="499841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-14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201594" y="534709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</a:t>
            </a:r>
            <a:r>
              <a:rPr lang="en-US" sz="2000" b="0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201594" y="601149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-3*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01594" y="568957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-1*</a:t>
            </a:r>
            <a:endParaRPr lang="en-US" sz="2000" b="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975556" cy="1086557"/>
          </a:xfrm>
          <a:prstGeom prst="rect">
            <a:avLst/>
          </a:prstGeom>
        </p:spPr>
      </p:pic>
      <p:pic>
        <p:nvPicPr>
          <p:cNvPr id="50" name="Picture 49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 rot="16200000">
            <a:off x="8527960" y="5051256"/>
            <a:ext cx="2182907" cy="24882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* not a statistical difference</a:t>
            </a:r>
          </a:p>
        </p:txBody>
      </p:sp>
    </p:spTree>
    <p:extLst>
      <p:ext uri="{BB962C8B-B14F-4D97-AF65-F5344CB8AC3E}">
        <p14:creationId xmlns:p14="http://schemas.microsoft.com/office/powerpoint/2010/main" val="6492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Q2&amp;3 Rights Guaranteed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vs. Under Threat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73177561"/>
              </p:ext>
            </p:extLst>
          </p:nvPr>
        </p:nvGraphicFramePr>
        <p:xfrm>
          <a:off x="356829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74228" y="3897994"/>
            <a:ext cx="238956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0792" y="5511166"/>
            <a:ext cx="2122997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0316" y="3498633"/>
            <a:ext cx="190347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398" y="2227485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398" y="3074783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398" y="2717504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398" y="5894575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398" y="4730654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7935" y="1628091"/>
            <a:ext cx="93800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  <a:latin typeface="Arial"/>
                <a:cs typeface="Arial"/>
              </a:rPr>
              <a:t>Q)	“</a:t>
            </a:r>
            <a:r>
              <a:rPr lang="en-US" sz="1200" i="1" dirty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Thinking about </a:t>
            </a:r>
            <a:r>
              <a:rPr lang="en-US" sz="1200" i="1" dirty="0" smtClean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Hungary, </a:t>
            </a:r>
            <a:r>
              <a:rPr lang="en-US" sz="1200" i="1" dirty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which three or four, if any, of these rights do </a:t>
            </a:r>
            <a:r>
              <a:rPr lang="en-US" sz="1200" i="1" dirty="0" smtClean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you </a:t>
            </a:r>
            <a:r>
              <a:rPr lang="en-US" sz="1200" i="1" dirty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feel are most under threat today</a:t>
            </a:r>
            <a:r>
              <a:rPr lang="en-US" sz="1200" i="1" dirty="0" smtClean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2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" y="4309116"/>
            <a:ext cx="3763787" cy="36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9401" y="5087566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500 Hungarian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21517" y="1988090"/>
            <a:ext cx="3215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2047" y="1162424"/>
            <a:ext cx="9380071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Q</a:t>
            </a:r>
            <a:r>
              <a:rPr lang="en-US" sz="1200" dirty="0">
                <a:solidFill>
                  <a:srgbClr val="008000"/>
                </a:solidFill>
              </a:rPr>
              <a:t>) </a:t>
            </a:r>
            <a:r>
              <a:rPr lang="en-US" sz="1200" dirty="0" smtClean="0">
                <a:solidFill>
                  <a:srgbClr val="008000"/>
                </a:solidFill>
              </a:rPr>
              <a:t>	</a:t>
            </a:r>
            <a:r>
              <a:rPr lang="en-US" sz="1200" i="1" dirty="0" smtClean="0">
                <a:solidFill>
                  <a:srgbClr val="008000"/>
                </a:solidFill>
                <a:latin typeface="Arial"/>
                <a:cs typeface="Arial"/>
              </a:rPr>
              <a:t>“</a:t>
            </a:r>
            <a:r>
              <a:rPr lang="en-US" sz="1200" i="1" dirty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200" i="1" dirty="0" smtClean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what </a:t>
            </a:r>
            <a:r>
              <a:rPr lang="en-US" sz="1200" i="1" dirty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you know or have heard, </a:t>
            </a:r>
            <a:r>
              <a:rPr lang="en-US" sz="1200" i="1" dirty="0" smtClean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	which </a:t>
            </a:r>
            <a:r>
              <a:rPr lang="en-US" sz="1200" i="1" dirty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of these rights do you think Magna Carta helped </a:t>
            </a:r>
            <a:r>
              <a:rPr lang="en-US" sz="1200" i="1" dirty="0" smtClean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to </a:t>
            </a:r>
            <a:r>
              <a:rPr lang="en-US" sz="1200" i="1" dirty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guarantee?</a:t>
            </a:r>
            <a:endParaRPr lang="en-US" sz="1200" i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919112" cy="1100667"/>
          </a:xfrm>
          <a:prstGeom prst="rect">
            <a:avLst/>
          </a:prstGeom>
        </p:spPr>
      </p:pic>
      <p:pic>
        <p:nvPicPr>
          <p:cNvPr id="23" name="Picture 22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60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Key to Summary Slides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517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Q1 – Awareness of documents, 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US:	US Declaration of Independence (1776)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UN:	UN Declaration of Human Rights (1948)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MC: Magna Carta (1215)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CC: Commonwealth Charter (1213)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DD: “International Declaration of Democracy” (1910)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Q3 </a:t>
            </a:r>
            <a:r>
              <a:rPr lang="en-GB" sz="2000" dirty="0">
                <a:solidFill>
                  <a:srgbClr val="000000"/>
                </a:solidFill>
              </a:rPr>
              <a:t>– </a:t>
            </a:r>
            <a:r>
              <a:rPr lang="en-GB" sz="2000" dirty="0" smtClean="0">
                <a:solidFill>
                  <a:srgbClr val="000000"/>
                </a:solidFill>
              </a:rPr>
              <a:t>Rights most under threat, </a:t>
            </a:r>
            <a:r>
              <a:rPr lang="en-GB" sz="2000" dirty="0">
                <a:solidFill>
                  <a:srgbClr val="000000"/>
                </a:solidFill>
              </a:rPr>
              <a:t>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Speech:	Freedom of speech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Rights:	Basic human rights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err="1" smtClean="0">
                <a:solidFill>
                  <a:srgbClr val="000000"/>
                </a:solidFill>
              </a:rPr>
              <a:t>Democ</a:t>
            </a:r>
            <a:r>
              <a:rPr lang="en-GB" sz="2000" b="0" dirty="0" smtClean="0">
                <a:solidFill>
                  <a:srgbClr val="000000"/>
                </a:solidFill>
              </a:rPr>
              <a:t>:	Democracy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Judicial:	An independent judiciary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Law:		The rule of law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Religion:	Freedom of religion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Women:	Equal rights for women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Arrest:	Freedom from arbitrary arrest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sos MORI Presentation">
  <a:themeElements>
    <a:clrScheme name="">
      <a:dk1>
        <a:srgbClr val="333399"/>
      </a:dk1>
      <a:lt1>
        <a:srgbClr val="DDDDDD"/>
      </a:lt1>
      <a:dk2>
        <a:srgbClr val="808080"/>
      </a:dk2>
      <a:lt2>
        <a:srgbClr val="000000"/>
      </a:lt2>
      <a:accent1>
        <a:srgbClr val="34A852"/>
      </a:accent1>
      <a:accent2>
        <a:srgbClr val="9FFFB0"/>
      </a:accent2>
      <a:accent3>
        <a:srgbClr val="EBEBEB"/>
      </a:accent3>
      <a:accent4>
        <a:srgbClr val="2A2A82"/>
      </a:accent4>
      <a:accent5>
        <a:srgbClr val="AED1B3"/>
      </a:accent5>
      <a:accent6>
        <a:srgbClr val="90E79F"/>
      </a:accent6>
      <a:hlink>
        <a:srgbClr val="FF9696"/>
      </a:hlink>
      <a:folHlink>
        <a:srgbClr val="FF0000"/>
      </a:folHlink>
    </a:clrScheme>
    <a:fontScheme name="Ipsos MORI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psos MORI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8">
        <a:dk1>
          <a:srgbClr val="000000"/>
        </a:dk1>
        <a:lt1>
          <a:srgbClr val="333399"/>
        </a:lt1>
        <a:dk2>
          <a:srgbClr val="000000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ADADCA"/>
        </a:accent3>
        <a:accent4>
          <a:srgbClr val="000000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9">
        <a:dk1>
          <a:srgbClr val="000066"/>
        </a:dk1>
        <a:lt1>
          <a:srgbClr val="C0C0C0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DCDCDC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0">
        <a:dk1>
          <a:srgbClr val="000066"/>
        </a:dk1>
        <a:lt1>
          <a:srgbClr val="EAEAEA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F3F3F3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1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ED1B3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2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3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4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5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2A2A82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6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9FFFB0"/>
        </a:accent2>
        <a:accent3>
          <a:srgbClr val="EBEBEB"/>
        </a:accent3>
        <a:accent4>
          <a:srgbClr val="2A2A82"/>
        </a:accent4>
        <a:accent5>
          <a:srgbClr val="AED1B3"/>
        </a:accent5>
        <a:accent6>
          <a:srgbClr val="90E79F"/>
        </a:accent6>
        <a:hlink>
          <a:srgbClr val="FF9696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Ipsos MORI Presentation</Template>
  <TotalTime>19864</TotalTime>
  <Words>1807</Words>
  <Application>Microsoft Office PowerPoint</Application>
  <PresentationFormat>A4 Paper (210x297 mm)</PresentationFormat>
  <Paragraphs>621</Paragraphs>
  <Slides>16</Slides>
  <Notes>16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2</vt:i4>
      </vt:variant>
    </vt:vector>
  </HeadingPairs>
  <TitlesOfParts>
    <vt:vector size="20" baseType="lpstr">
      <vt:lpstr>Ipsos MORI Presentation</vt:lpstr>
      <vt:lpstr>Presentation</vt:lpstr>
      <vt:lpstr>PowerPoint Presentation</vt:lpstr>
      <vt:lpstr>Magna Carta International Survey: Results for Hungary</vt:lpstr>
      <vt:lpstr>Q1 Awareness of Magna Carta </vt:lpstr>
      <vt:lpstr>Q1 Awareness of Magna Carta: Ranked by Country</vt:lpstr>
      <vt:lpstr>Q2 Rights Magna Carta  Helped Guarantee (base: all adults)</vt:lpstr>
      <vt:lpstr>Q2 Rights Magna Carta Helped Guarantee (base: those aware of Magna Carta)</vt:lpstr>
      <vt:lpstr>Q3 Rights Under Threat  in Hungary Today</vt:lpstr>
      <vt:lpstr>Q2&amp;3 Rights Guaranteed  vs. Under Threat</vt:lpstr>
      <vt:lpstr>Key to Summary Slides</vt:lpstr>
      <vt:lpstr>Q1 Awareness of Documents: Ranked for each country</vt:lpstr>
      <vt:lpstr>Q1 Awareness of UN Declaration of Human Rights (Ranked by country)</vt:lpstr>
      <vt:lpstr>Q1 Awareness of US Declaration of Independence (Ranked by country)</vt:lpstr>
      <vt:lpstr>Q1 Awareness of the Commonwealth Charter (Ranked by country)</vt:lpstr>
      <vt:lpstr>Q1 Awareness of the International Declaration of Democracy (Ranked by country)</vt:lpstr>
      <vt:lpstr>Q3 Rights Under Threat  (top three for each country)</vt:lpstr>
      <vt:lpstr>More Information</vt:lpstr>
      <vt:lpstr>Presentation - 15 December 1999</vt:lpstr>
      <vt:lpstr>Report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Awareness of  historical documents</dc:title>
  <dc:creator>Mark Gill</dc:creator>
  <cp:lastModifiedBy>Kerry Colville</cp:lastModifiedBy>
  <cp:revision>566</cp:revision>
  <cp:lastPrinted>2015-04-01T10:46:24Z</cp:lastPrinted>
  <dcterms:created xsi:type="dcterms:W3CDTF">2006-11-30T09:47:36Z</dcterms:created>
  <dcterms:modified xsi:type="dcterms:W3CDTF">2015-04-01T15:00:50Z</dcterms:modified>
</cp:coreProperties>
</file>