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1282" r:id="rId2"/>
    <p:sldId id="1269" r:id="rId3"/>
    <p:sldId id="1266" r:id="rId4"/>
    <p:sldId id="1272" r:id="rId5"/>
    <p:sldId id="1267" r:id="rId6"/>
    <p:sldId id="1270" r:id="rId7"/>
    <p:sldId id="1271" r:id="rId8"/>
    <p:sldId id="1274" r:id="rId9"/>
    <p:sldId id="1283" r:id="rId10"/>
    <p:sldId id="1279" r:id="rId11"/>
    <p:sldId id="1275" r:id="rId12"/>
    <p:sldId id="1276" r:id="rId13"/>
    <p:sldId id="1277" r:id="rId14"/>
    <p:sldId id="1278" r:id="rId15"/>
    <p:sldId id="1280" r:id="rId16"/>
    <p:sldId id="1273" r:id="rId17"/>
  </p:sldIdLst>
  <p:sldSz cx="9906000" cy="6858000" type="A4"/>
  <p:notesSz cx="6662738" cy="9926638"/>
  <p:custShowLst>
    <p:custShow name="Presentation - 15 December 1999" id="0">
      <p:sldLst/>
    </p:custShow>
    <p:custShow name="Report" id="1">
      <p:sldLst/>
    </p:custShow>
  </p:custShowLst>
  <p:defaultTextStyle>
    <a:defPPr>
      <a:defRPr lang="en-GB"/>
    </a:defPPr>
    <a:lvl1pPr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0000"/>
    <a:srgbClr val="FFFF00"/>
    <a:srgbClr val="0000FF"/>
    <a:srgbClr val="969696"/>
    <a:srgbClr val="0033CC"/>
    <a:srgbClr val="66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7" autoAdjust="0"/>
    <p:restoredTop sz="99638" autoAdjust="0"/>
  </p:normalViewPr>
  <p:slideViewPr>
    <p:cSldViewPr snapToGrid="0">
      <p:cViewPr>
        <p:scale>
          <a:sx n="90" d="100"/>
          <a:sy n="90" d="100"/>
        </p:scale>
        <p:origin x="-474" y="-420"/>
      </p:cViewPr>
      <p:guideLst>
        <p:guide orient="horz" pos="3581"/>
        <p:guide orient="horz" pos="3980"/>
        <p:guide pos="4124"/>
        <p:guide pos="268"/>
        <p:guide pos="1484"/>
        <p:guide pos="2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</c:v>
                </c:pt>
                <c:pt idx="1">
                  <c:v>8</c:v>
                </c:pt>
                <c:pt idx="2">
                  <c:v>15</c:v>
                </c:pt>
                <c:pt idx="3">
                  <c:v>22</c:v>
                </c:pt>
                <c:pt idx="4">
                  <c:v>23</c:v>
                </c:pt>
                <c:pt idx="5">
                  <c:v>57</c:v>
                </c:pt>
                <c:pt idx="6">
                  <c:v>59</c:v>
                </c:pt>
                <c:pt idx="7">
                  <c:v>60</c:v>
                </c:pt>
                <c:pt idx="8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17369856"/>
        <c:axId val="117475584"/>
      </c:barChart>
      <c:catAx>
        <c:axId val="117369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7475584"/>
        <c:crosses val="autoZero"/>
        <c:auto val="1"/>
        <c:lblAlgn val="ctr"/>
        <c:lblOffset val="100"/>
        <c:noMultiLvlLbl val="0"/>
      </c:catAx>
      <c:valAx>
        <c:axId val="117475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736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18</c:v>
                </c:pt>
                <c:pt idx="21">
                  <c:v>23</c:v>
                </c:pt>
                <c:pt idx="22">
                  <c:v>25</c:v>
                </c:pt>
                <c:pt idx="2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61440384"/>
        <c:axId val="61441920"/>
      </c:barChart>
      <c:catAx>
        <c:axId val="61440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1441920"/>
        <c:crosses val="autoZero"/>
        <c:auto val="1"/>
        <c:lblAlgn val="ctr"/>
        <c:lblOffset val="100"/>
        <c:noMultiLvlLbl val="0"/>
      </c:catAx>
      <c:valAx>
        <c:axId val="6144192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6144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3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2"/>
              <c:spPr/>
              <c:txPr>
                <a:bodyPr/>
                <a:lstStyle/>
                <a:p>
                  <a:pPr>
                    <a:defRPr sz="16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</c:v>
                </c:pt>
                <c:pt idx="1">
                  <c:v>10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26</c:v>
                </c:pt>
                <c:pt idx="9">
                  <c:v>29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45</c:v>
                </c:pt>
                <c:pt idx="14">
                  <c:v>47</c:v>
                </c:pt>
                <c:pt idx="15">
                  <c:v>48</c:v>
                </c:pt>
                <c:pt idx="16">
                  <c:v>50</c:v>
                </c:pt>
                <c:pt idx="17">
                  <c:v>50</c:v>
                </c:pt>
                <c:pt idx="18">
                  <c:v>53</c:v>
                </c:pt>
                <c:pt idx="19">
                  <c:v>61</c:v>
                </c:pt>
                <c:pt idx="20">
                  <c:v>62</c:v>
                </c:pt>
                <c:pt idx="21">
                  <c:v>63</c:v>
                </c:pt>
                <c:pt idx="22">
                  <c:v>65</c:v>
                </c:pt>
                <c:pt idx="2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6857216"/>
        <c:axId val="126858752"/>
      </c:barChart>
      <c:catAx>
        <c:axId val="126857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6858752"/>
        <c:crosses val="autoZero"/>
        <c:auto val="1"/>
        <c:lblAlgn val="ctr"/>
        <c:lblOffset val="100"/>
        <c:noMultiLvlLbl val="0"/>
      </c:catAx>
      <c:valAx>
        <c:axId val="12685875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685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F6F6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5399454875832799E-2"/>
                  <c:y val="-2.8846151662164001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049617525575899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bg2"/>
                        </a:solidFill>
                      </a:defRPr>
                    </a:pPr>
                    <a:r>
                      <a:rPr lang="en-US" dirty="0">
                        <a:solidFill>
                          <a:schemeClr val="bg2"/>
                        </a:solidFill>
                      </a:rPr>
                      <a:t>1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740540595464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891271251166399E-2"/>
                  <c:y val="1.05768000920292E-16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8912712511663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2"/>
                        </a:solidFill>
                      </a:rPr>
                      <a:t>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0">
                  <c:v>Category 4</c:v>
                </c:pt>
                <c:pt idx="1">
                  <c:v>Category 3</c:v>
                </c:pt>
                <c:pt idx="8">
                  <c:v>Category 2</c:v>
                </c:pt>
                <c:pt idx="9">
                  <c:v>Category 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84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42916224"/>
        <c:axId val="179710208"/>
      </c:barChart>
      <c:catAx>
        <c:axId val="142916224"/>
        <c:scaling>
          <c:orientation val="minMax"/>
        </c:scaling>
        <c:delete val="1"/>
        <c:axPos val="l"/>
        <c:majorTickMark val="out"/>
        <c:minorTickMark val="none"/>
        <c:tickLblPos val="none"/>
        <c:crossAx val="179710208"/>
        <c:crosses val="autoZero"/>
        <c:auto val="1"/>
        <c:lblAlgn val="ctr"/>
        <c:lblOffset val="100"/>
        <c:noMultiLvlLbl val="0"/>
      </c:catAx>
      <c:valAx>
        <c:axId val="17971020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4291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2.6255754088431199E-2"/>
                  <c:y val="1.05768000920292E-16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24712295578440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1">
                  <c:v>Category 1</c:v>
                </c:pt>
                <c:pt idx="3">
                  <c:v>Category 2</c:v>
                </c:pt>
                <c:pt idx="7">
                  <c:v>Category 3</c:v>
                </c:pt>
                <c:pt idx="9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34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8</c:v>
                </c:pt>
                <c:pt idx="5">
                  <c:v>11</c:v>
                </c:pt>
                <c:pt idx="6">
                  <c:v>11</c:v>
                </c:pt>
                <c:pt idx="7">
                  <c:v>13</c:v>
                </c:pt>
                <c:pt idx="8">
                  <c:v>17</c:v>
                </c:pt>
                <c:pt idx="9">
                  <c:v>20</c:v>
                </c:pt>
                <c:pt idx="10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50935680"/>
        <c:axId val="50937216"/>
      </c:barChart>
      <c:catAx>
        <c:axId val="50935680"/>
        <c:scaling>
          <c:orientation val="minMax"/>
        </c:scaling>
        <c:delete val="1"/>
        <c:axPos val="l"/>
        <c:majorTickMark val="out"/>
        <c:minorTickMark val="none"/>
        <c:tickLblPos val="none"/>
        <c:crossAx val="50937216"/>
        <c:crosses val="autoZero"/>
        <c:auto val="1"/>
        <c:lblAlgn val="ctr"/>
        <c:lblOffset val="100"/>
        <c:noMultiLvlLbl val="0"/>
      </c:catAx>
      <c:valAx>
        <c:axId val="5093721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5093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0653846153846101E-2"/>
                  <c:y val="-8.6538454986488794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341353305984701E-2"/>
                  <c:y val="-2.88461516621629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0"/>
                <c:pt idx="0">
                  <c:v>Category 4</c:v>
                </c:pt>
                <c:pt idx="3">
                  <c:v>Category 2</c:v>
                </c:pt>
                <c:pt idx="5">
                  <c:v>Category 3</c:v>
                </c:pt>
                <c:pt idx="9">
                  <c:v>Category 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14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16</c:v>
                </c:pt>
                <c:pt idx="6">
                  <c:v>26</c:v>
                </c:pt>
                <c:pt idx="7">
                  <c:v>27</c:v>
                </c:pt>
                <c:pt idx="8">
                  <c:v>27</c:v>
                </c:pt>
                <c:pt idx="9">
                  <c:v>31</c:v>
                </c:pt>
                <c:pt idx="10">
                  <c:v>38</c:v>
                </c:pt>
                <c:pt idx="1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52483584"/>
        <c:axId val="52485120"/>
      </c:barChart>
      <c:catAx>
        <c:axId val="52483584"/>
        <c:scaling>
          <c:orientation val="minMax"/>
        </c:scaling>
        <c:delete val="1"/>
        <c:axPos val="l"/>
        <c:majorTickMark val="out"/>
        <c:minorTickMark val="none"/>
        <c:tickLblPos val="none"/>
        <c:crossAx val="52485120"/>
        <c:crosses val="autoZero"/>
        <c:auto val="1"/>
        <c:lblAlgn val="ctr"/>
        <c:lblOffset val="100"/>
        <c:noMultiLvlLbl val="0"/>
      </c:catAx>
      <c:valAx>
        <c:axId val="5248512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52483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00FF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</c:v>
                </c:pt>
                <c:pt idx="1">
                  <c:v>3</c:v>
                </c:pt>
                <c:pt idx="2">
                  <c:v>27</c:v>
                </c:pt>
                <c:pt idx="3">
                  <c:v>27</c:v>
                </c:pt>
                <c:pt idx="4">
                  <c:v>6</c:v>
                </c:pt>
                <c:pt idx="5">
                  <c:v>16</c:v>
                </c:pt>
                <c:pt idx="6">
                  <c:v>38</c:v>
                </c:pt>
                <c:pt idx="7">
                  <c:v>26</c:v>
                </c:pt>
                <c:pt idx="8">
                  <c:v>31</c:v>
                </c:pt>
                <c:pt idx="9">
                  <c:v>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</c:v>
                </c:pt>
                <c:pt idx="1">
                  <c:v>8</c:v>
                </c:pt>
                <c:pt idx="2">
                  <c:v>13</c:v>
                </c:pt>
                <c:pt idx="3">
                  <c:v>3</c:v>
                </c:pt>
                <c:pt idx="4">
                  <c:v>42</c:v>
                </c:pt>
                <c:pt idx="5">
                  <c:v>20</c:v>
                </c:pt>
                <c:pt idx="6">
                  <c:v>11</c:v>
                </c:pt>
                <c:pt idx="7">
                  <c:v>17</c:v>
                </c:pt>
                <c:pt idx="8">
                  <c:v>11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52703616"/>
        <c:axId val="52705152"/>
      </c:barChart>
      <c:catAx>
        <c:axId val="52703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2705152"/>
        <c:crosses val="autoZero"/>
        <c:auto val="1"/>
        <c:lblAlgn val="ctr"/>
        <c:lblOffset val="100"/>
        <c:noMultiLvlLbl val="0"/>
      </c:catAx>
      <c:valAx>
        <c:axId val="5270515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52703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6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25</c:v>
                </c:pt>
                <c:pt idx="1">
                  <c:v>35</c:v>
                </c:pt>
                <c:pt idx="2">
                  <c:v>36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47</c:v>
                </c:pt>
                <c:pt idx="7">
                  <c:v>51</c:v>
                </c:pt>
                <c:pt idx="8">
                  <c:v>52</c:v>
                </c:pt>
                <c:pt idx="9">
                  <c:v>53</c:v>
                </c:pt>
                <c:pt idx="10">
                  <c:v>56</c:v>
                </c:pt>
                <c:pt idx="11">
                  <c:v>58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64</c:v>
                </c:pt>
                <c:pt idx="16">
                  <c:v>64</c:v>
                </c:pt>
                <c:pt idx="17">
                  <c:v>65</c:v>
                </c:pt>
                <c:pt idx="18">
                  <c:v>67</c:v>
                </c:pt>
                <c:pt idx="19">
                  <c:v>68</c:v>
                </c:pt>
                <c:pt idx="20">
                  <c:v>70</c:v>
                </c:pt>
                <c:pt idx="21">
                  <c:v>72</c:v>
                </c:pt>
                <c:pt idx="22">
                  <c:v>73</c:v>
                </c:pt>
                <c:pt idx="2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53020544"/>
        <c:axId val="53022080"/>
      </c:barChart>
      <c:catAx>
        <c:axId val="53020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3022080"/>
        <c:crosses val="autoZero"/>
        <c:auto val="1"/>
        <c:lblAlgn val="ctr"/>
        <c:lblOffset val="100"/>
        <c:noMultiLvlLbl val="0"/>
      </c:catAx>
      <c:valAx>
        <c:axId val="5302208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53020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</c:v>
                </c:pt>
                <c:pt idx="1">
                  <c:v>38</c:v>
                </c:pt>
                <c:pt idx="2">
                  <c:v>40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53</c:v>
                </c:pt>
                <c:pt idx="9">
                  <c:v>54</c:v>
                </c:pt>
                <c:pt idx="10">
                  <c:v>58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62</c:v>
                </c:pt>
                <c:pt idx="15">
                  <c:v>63</c:v>
                </c:pt>
                <c:pt idx="16">
                  <c:v>65</c:v>
                </c:pt>
                <c:pt idx="17">
                  <c:v>66</c:v>
                </c:pt>
                <c:pt idx="18">
                  <c:v>68</c:v>
                </c:pt>
                <c:pt idx="19">
                  <c:v>73</c:v>
                </c:pt>
                <c:pt idx="20">
                  <c:v>74</c:v>
                </c:pt>
                <c:pt idx="21">
                  <c:v>74</c:v>
                </c:pt>
                <c:pt idx="22">
                  <c:v>81</c:v>
                </c:pt>
                <c:pt idx="2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61188736"/>
        <c:axId val="61194624"/>
      </c:barChart>
      <c:catAx>
        <c:axId val="61188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1194624"/>
        <c:crosses val="autoZero"/>
        <c:auto val="1"/>
        <c:lblAlgn val="ctr"/>
        <c:lblOffset val="100"/>
        <c:noMultiLvlLbl val="0"/>
      </c:catAx>
      <c:valAx>
        <c:axId val="6119462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6118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9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27</c:v>
                </c:pt>
                <c:pt idx="21">
                  <c:v>28</c:v>
                </c:pt>
                <c:pt idx="22">
                  <c:v>31</c:v>
                </c:pt>
                <c:pt idx="2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61319424"/>
        <c:axId val="61321216"/>
      </c:barChart>
      <c:catAx>
        <c:axId val="61319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1321216"/>
        <c:crosses val="autoZero"/>
        <c:auto val="1"/>
        <c:lblAlgn val="ctr"/>
        <c:lblOffset val="100"/>
        <c:noMultiLvlLbl val="0"/>
      </c:catAx>
      <c:valAx>
        <c:axId val="6132121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6131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40455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1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40455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68350"/>
            <a:ext cx="53117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756" y="7962251"/>
            <a:ext cx="2688391" cy="12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2967" y="9610733"/>
            <a:ext cx="372052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cs typeface="+mn-cs"/>
              </a:defRPr>
            </a:lvl1pPr>
          </a:lstStyle>
          <a:p>
            <a:pPr>
              <a:defRPr/>
            </a:pPr>
            <a:fld id="{9C2261BA-AA45-F74B-B6D1-8AD1F592F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2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9066" y="9610732"/>
            <a:ext cx="345955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2"/>
            <a:ext cx="269460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PowerPoint_97-2003_Presentation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inalbigs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/>
          <a:stretch>
            <a:fillRect/>
          </a:stretch>
        </p:blipFill>
        <p:spPr bwMode="auto">
          <a:xfrm>
            <a:off x="2654300" y="0"/>
            <a:ext cx="7251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651000" y="1228725"/>
          <a:ext cx="6604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0" name="Presentation" r:id="rId4" imgW="0" imgH="0" progId="PowerPoint.Show.8">
                  <p:embed/>
                </p:oleObj>
              </mc:Choice>
              <mc:Fallback>
                <p:oleObj name="Presentation" r:id="rId4" imgW="0" imgH="0" progId="PowerPoint.Show.8">
                  <p:embed/>
                  <p:pic>
                    <p:nvPicPr>
                      <p:cNvPr id="0" name="AutoShape 16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228725"/>
                        <a:ext cx="6604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ltGray">
          <a:xfrm>
            <a:off x="0" y="0"/>
            <a:ext cx="2603500" cy="17907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pic>
        <p:nvPicPr>
          <p:cNvPr id="8" name="Picture 30" descr="MORI-B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93675"/>
            <a:ext cx="1584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ltGray">
          <a:xfrm>
            <a:off x="257175" y="631825"/>
            <a:ext cx="2138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800" smtClean="0">
                <a:solidFill>
                  <a:srgbClr val="4D4D4D"/>
                </a:solidFill>
              </a:rPr>
              <a:t>Caribbean</a:t>
            </a:r>
          </a:p>
        </p:txBody>
      </p:sp>
      <p:sp>
        <p:nvSpPr>
          <p:cNvPr id="619539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05138" y="2708275"/>
            <a:ext cx="6708775" cy="1279525"/>
          </a:xfrm>
          <a:ln w="9525"/>
        </p:spPr>
        <p:txBody>
          <a:bodyPr lIns="91440" tIns="45720" rIns="91440" bIns="45720" anchor="b"/>
          <a:lstStyle>
            <a:lvl1pPr algn="l">
              <a:lnSpc>
                <a:spcPct val="95000"/>
              </a:lnSpc>
              <a:defRPr sz="41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195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81338" y="4581525"/>
            <a:ext cx="6637337" cy="11636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1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138" y="422275"/>
            <a:ext cx="2239962" cy="570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422275"/>
            <a:ext cx="6567488" cy="570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811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238" y="1600200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1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6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ltGray">
          <a:xfrm>
            <a:off x="0" y="0"/>
            <a:ext cx="1803400" cy="11176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ltGray">
          <a:xfrm>
            <a:off x="1905000" y="422275"/>
            <a:ext cx="7912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9588500" y="661511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5F4D839C-B5D4-E449-9D6C-1EE69F06BC37}" type="slidenum">
              <a:rPr lang="en-GB" sz="900" b="0" smtClean="0">
                <a:cs typeface="+mn-cs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GB" sz="900" b="0" smtClean="0">
              <a:cs typeface="+mn-cs"/>
            </a:endParaRPr>
          </a:p>
        </p:txBody>
      </p:sp>
      <p:sp>
        <p:nvSpPr>
          <p:cNvPr id="1029" name="Text Box 26"/>
          <p:cNvSpPr txBox="1">
            <a:spLocks noChangeArrowheads="1"/>
          </p:cNvSpPr>
          <p:nvPr/>
        </p:nvSpPr>
        <p:spPr bwMode="ltGray">
          <a:xfrm>
            <a:off x="1536700" y="1752600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600200"/>
            <a:ext cx="7775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33" descr="finalsmallstri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/>
          <a:stretch>
            <a:fillRect/>
          </a:stretch>
        </p:blipFill>
        <p:spPr bwMode="auto">
          <a:xfrm>
            <a:off x="1841500" y="0"/>
            <a:ext cx="8064500" cy="1114425"/>
          </a:xfrm>
          <a:prstGeom prst="rect">
            <a:avLst/>
          </a:prstGeom>
          <a:solidFill>
            <a:srgbClr val="95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20" r:id="rId8"/>
    <p:sldLayoutId id="2147483915" r:id="rId9"/>
    <p:sldLayoutId id="2147483916" r:id="rId10"/>
    <p:sldLayoutId id="2147483917" r:id="rId11"/>
    <p:sldLayoutId id="2147483918" r:id="rId12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2400">
          <a:solidFill>
            <a:srgbClr val="33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Wingdings" charset="0"/>
        <a:buChar char="§"/>
        <a:defRPr sz="20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Arial" charset="0"/>
        <a:buChar char="-"/>
        <a:defRPr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a_carta_976.gif"/>
          <p:cNvPicPr>
            <a:picLocks noChangeAspect="1"/>
          </p:cNvPicPr>
          <p:nvPr/>
        </p:nvPicPr>
        <p:blipFill rotWithShape="1"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3" b="6119"/>
          <a:stretch/>
        </p:blipFill>
        <p:spPr>
          <a:xfrm>
            <a:off x="0" y="1152309"/>
            <a:ext cx="9906000" cy="53382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1096" y="1106551"/>
            <a:ext cx="9781035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Magna Carta International Public Opinion</a:t>
            </a:r>
            <a:endParaRPr lang="en-GB" sz="36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Research study conducted for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Magna Carta 800</a:t>
            </a:r>
            <a:r>
              <a:rPr lang="en-GB" sz="3200" baseline="30000" dirty="0" smtClean="0">
                <a:solidFill>
                  <a:srgbClr val="000000"/>
                </a:solidFill>
              </a:rPr>
              <a:t>th</a:t>
            </a:r>
            <a:r>
              <a:rPr lang="en-GB" sz="3200" dirty="0" smtClean="0">
                <a:solidFill>
                  <a:srgbClr val="000000"/>
                </a:solidFill>
              </a:rPr>
              <a:t> Anniversary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400" dirty="0" smtClean="0">
                <a:solidFill>
                  <a:srgbClr val="000000"/>
                </a:solidFill>
              </a:rPr>
              <a:t>Results </a:t>
            </a:r>
            <a:r>
              <a:rPr lang="en-GB" sz="4400" smtClean="0">
                <a:solidFill>
                  <a:srgbClr val="000000"/>
                </a:solidFill>
              </a:rPr>
              <a:t>for France</a:t>
            </a:r>
            <a:endParaRPr lang="en-GB" sz="4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Survey of c.17,000 adults across 23 countries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Fieldwork: January 2015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Documents: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for each country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40379"/>
              </p:ext>
            </p:extLst>
          </p:nvPr>
        </p:nvGraphicFramePr>
        <p:xfrm>
          <a:off x="211665" y="1185336"/>
          <a:ext cx="9510888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34185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Fra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79%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38%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67%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454005"/>
              </p:ext>
            </p:extLst>
          </p:nvPr>
        </p:nvGraphicFramePr>
        <p:xfrm>
          <a:off x="211667" y="3891841"/>
          <a:ext cx="9525000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34185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46%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76%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25%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21%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11" name="Picture 10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UN Declaration of Human Rights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49450671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69647" y="2367406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UN Declaration of Human Rights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9855" y="586385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1020" y="1569175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5365" y="6080782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1436" y="2731353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9918" y="570109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098" y="2922459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97922" y="3929515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3160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4887" y="5285511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2059" y="4896731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7091" y="4320795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3161" y="4704269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2060" y="254380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3784" y="5490480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6196" y="1761409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2474" y="5097962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6404" y="372535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4055" y="3340292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231" y="31299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8816" y="4516491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3992" y="196763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1580" y="4115277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7090" y="216670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US Declaration of Independence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71492309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4709" y="4717772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US Declaration of Independence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4917" y="157064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82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0427" y="5483713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6498" y="3337899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4980" y="608018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160" y="1946300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298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8222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9949" y="2944622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712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2153" y="5884547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58223" y="3737586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17122" y="1757191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8846" y="5291459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1258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7536" y="4917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46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9117" y="4515476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4293" y="3139435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387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054" y="391995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6642" y="4115272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12152" y="5085712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96798"/>
            <a:ext cx="6770307" cy="833048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Q1 Awareness of the Commonwealth Charter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56991313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42649" y="3715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% who say they have heard of The Commonwealth Charter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2857" y="3517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4022" y="3343568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8367" y="6076380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4438" y="1771565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2920" y="1959736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6100" y="3145745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92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162" y="2353065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89" y="4510955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506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093" y="5517659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6163" y="471125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5062" y="2928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6786" y="1580236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9198" y="5889425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5476" y="5298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940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7057" y="4910587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2233" y="21516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0181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6994" y="5105292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4582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0092" y="412615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122959"/>
            <a:ext cx="6770307" cy="78072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Q1 Awareness of the International Declaration of Democracy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98625679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8798" y="3334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1222" y="1195377"/>
            <a:ext cx="836788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the International Declaration of Democracy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006" y="3136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0171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4516" y="6062269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0587" y="4114010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9069" y="2947514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2249" y="5304743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7073" y="5085830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2311" y="5894953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4038" y="1575844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1210" y="5694608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6242" y="2751881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2312" y="550147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1211" y="2547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2935" y="3541681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5347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1625" y="4494559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555" y="430831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3206" y="3725253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18382" y="4889211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97967" y="468978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3143" y="1958514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0731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6241" y="1755490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275625" y="3048000"/>
            <a:ext cx="5503375" cy="3358444"/>
            <a:chOff x="4261555" y="2822223"/>
            <a:chExt cx="5503375" cy="3358444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19037" y="4070756"/>
              <a:ext cx="392966" cy="210991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61555" y="2822223"/>
              <a:ext cx="5475111" cy="124563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78583" y="3118473"/>
              <a:ext cx="548634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This never happened!</a:t>
              </a:r>
            </a:p>
          </p:txBody>
        </p:sp>
      </p:grpSp>
      <p:pic>
        <p:nvPicPr>
          <p:cNvPr id="39" name="Picture 38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(top three for each country)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04432"/>
              </p:ext>
            </p:extLst>
          </p:nvPr>
        </p:nvGraphicFramePr>
        <p:xfrm>
          <a:off x="211665" y="1185336"/>
          <a:ext cx="9510888" cy="255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53691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Fra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69%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61%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00"/>
                          </a:solidFill>
                        </a:rPr>
                        <a:t>Rights 32%</a:t>
                      </a:r>
                      <a:endParaRPr lang="en-US" sz="13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38%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28%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Women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B5B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24%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897929"/>
              </p:ext>
            </p:extLst>
          </p:nvPr>
        </p:nvGraphicFramePr>
        <p:xfrm>
          <a:off x="211667" y="3891841"/>
          <a:ext cx="9525000" cy="256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54134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68%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36%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18%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55%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34%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37%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14%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50%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Arrest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6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43%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11" name="Picture 10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59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More Information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For more information contact: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Sir Robert Worcester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Chairman, MC800</a:t>
            </a:r>
            <a:r>
              <a:rPr lang="en-GB" sz="2800" baseline="30000" dirty="0" smtClean="0">
                <a:solidFill>
                  <a:srgbClr val="000000"/>
                </a:solidFill>
              </a:rPr>
              <a:t>th</a:t>
            </a:r>
            <a:r>
              <a:rPr lang="en-GB" sz="2800" dirty="0" smtClean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sirrobertworcester@magnacarta800th.com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Mark Gill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Executive Director, </a:t>
            </a:r>
            <a:r>
              <a:rPr lang="en-GB" sz="2800" dirty="0">
                <a:solidFill>
                  <a:srgbClr val="000000"/>
                </a:solidFill>
              </a:rPr>
              <a:t>MC800</a:t>
            </a:r>
            <a:r>
              <a:rPr lang="en-GB" sz="2800" baseline="30000" dirty="0">
                <a:solidFill>
                  <a:srgbClr val="000000"/>
                </a:solidFill>
              </a:rPr>
              <a:t>th</a:t>
            </a:r>
            <a:r>
              <a:rPr lang="en-GB" sz="2800" dirty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markgill@</a:t>
            </a:r>
            <a:r>
              <a:rPr lang="en-US" sz="2800" dirty="0">
                <a:solidFill>
                  <a:srgbClr val="000000"/>
                </a:solidFill>
              </a:rPr>
              <a:t>magnacarta800th.com	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Magna Carta International Survey: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Results for France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Magna Carta </a:t>
            </a:r>
            <a:r>
              <a:rPr lang="en-US" sz="2000" dirty="0" smtClean="0">
                <a:solidFill>
                  <a:srgbClr val="000000"/>
                </a:solidFill>
              </a:rPr>
              <a:t>800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Survey </a:t>
            </a:r>
            <a:r>
              <a:rPr lang="en-US" sz="2000" dirty="0">
                <a:solidFill>
                  <a:srgbClr val="000000"/>
                </a:solidFill>
              </a:rPr>
              <a:t>is based on </a:t>
            </a:r>
            <a:r>
              <a:rPr lang="en-US" sz="2000" dirty="0" smtClean="0">
                <a:solidFill>
                  <a:srgbClr val="000000"/>
                </a:solidFill>
              </a:rPr>
              <a:t>an international survey covering adults living in 23 countries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each country between 500 and 1,000 adults (aged between 16 and 64 years) were surveyed online and the results are weighted to the primary consumer profile in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France, 999 adults were interviewed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Questions 1 and 2 were asked in all 23 countries. Question 3 was asked in all countries except China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“average” score is the mean across all countries surveyed, giving equal weight to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In total, 17,061 interviews were carried out across all countries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Fieldwork was conducted 6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– 20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January 2015 by </a:t>
            </a:r>
            <a:r>
              <a:rPr lang="en-GB" sz="2000" dirty="0" err="1" smtClean="0">
                <a:solidFill>
                  <a:srgbClr val="000000"/>
                </a:solidFill>
              </a:rPr>
              <a:t>Ipsos</a:t>
            </a:r>
            <a:r>
              <a:rPr lang="en-GB" sz="2000" dirty="0" smtClean="0">
                <a:solidFill>
                  <a:srgbClr val="000000"/>
                </a:solidFill>
              </a:rPr>
              <a:t> MORI on behalf of the Magna Carta 800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Anniversary Commemoration Committee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48556" cy="1143000"/>
          </a:xfrm>
          <a:prstGeom prst="rect">
            <a:avLst/>
          </a:prstGeom>
        </p:spPr>
      </p:pic>
      <p:pic>
        <p:nvPicPr>
          <p:cNvPr id="8" name="Picture 7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70252"/>
            <a:ext cx="6776890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 in France 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61082530"/>
              </p:ext>
            </p:extLst>
          </p:nvPr>
        </p:nvGraphicFramePr>
        <p:xfrm>
          <a:off x="3668503" y="2094252"/>
          <a:ext cx="438894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118882" y="3220196"/>
            <a:ext cx="400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US Declaration of Independence (1776)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33" y="4113577"/>
            <a:ext cx="38638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Commonwealth Charter (2013)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222" y="4534376"/>
            <a:ext cx="3566565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Entente Cordiale (1904)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396" y="5907688"/>
            <a:ext cx="3203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solidFill>
                  <a:schemeClr val="bg2"/>
                </a:solidFill>
              </a:rPr>
              <a:t>Magna Carta (1215)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4112" y="2220794"/>
            <a:ext cx="3904899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Declaration des </a:t>
            </a:r>
            <a:r>
              <a:rPr lang="en-US" sz="1600" dirty="0" err="1">
                <a:solidFill>
                  <a:schemeClr val="bg2"/>
                </a:solidFill>
              </a:rPr>
              <a:t>D</a:t>
            </a:r>
            <a:r>
              <a:rPr lang="en-US" sz="1600" dirty="0" err="1" smtClean="0">
                <a:solidFill>
                  <a:schemeClr val="bg2"/>
                </a:solidFill>
              </a:rPr>
              <a:t>roits</a:t>
            </a:r>
            <a:r>
              <a:rPr lang="en-US" sz="1600" dirty="0" smtClean="0">
                <a:solidFill>
                  <a:schemeClr val="bg2"/>
                </a:solidFill>
              </a:rPr>
              <a:t> de </a:t>
            </a:r>
            <a:r>
              <a:rPr lang="en-US" sz="1600" dirty="0" err="1" smtClean="0">
                <a:solidFill>
                  <a:schemeClr val="bg2"/>
                </a:solidFill>
              </a:rPr>
              <a:t>l’Homme</a:t>
            </a:r>
            <a:r>
              <a:rPr lang="en-US" sz="1600" dirty="0" smtClean="0">
                <a:solidFill>
                  <a:schemeClr val="bg2"/>
                </a:solidFill>
              </a:rPr>
              <a:t> et du </a:t>
            </a:r>
            <a:r>
              <a:rPr lang="en-US" sz="1600" dirty="0" err="1">
                <a:solidFill>
                  <a:schemeClr val="bg2"/>
                </a:solidFill>
              </a:rPr>
              <a:t>C</a:t>
            </a:r>
            <a:r>
              <a:rPr lang="en-US" sz="1600" dirty="0" err="1" smtClean="0">
                <a:solidFill>
                  <a:schemeClr val="bg2"/>
                </a:solidFill>
              </a:rPr>
              <a:t>itoyen</a:t>
            </a:r>
            <a:r>
              <a:rPr lang="en-US" sz="1600" dirty="0" smtClean="0">
                <a:solidFill>
                  <a:schemeClr val="bg2"/>
                </a:solidFill>
              </a:rPr>
              <a:t> (1789)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83658" y="4999996"/>
            <a:ext cx="437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Civil Constitution of the Clergy (1790)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333" y="3655805"/>
            <a:ext cx="37214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The </a:t>
            </a:r>
            <a:r>
              <a:rPr lang="en-US" sz="1800" dirty="0">
                <a:solidFill>
                  <a:schemeClr val="bg2"/>
                </a:solidFill>
              </a:rPr>
              <a:t>T</a:t>
            </a:r>
            <a:r>
              <a:rPr lang="en-US" sz="1800" dirty="0" smtClean="0">
                <a:solidFill>
                  <a:schemeClr val="bg2"/>
                </a:solidFill>
              </a:rPr>
              <a:t>ennis Court </a:t>
            </a:r>
            <a:r>
              <a:rPr lang="en-US" sz="1800" dirty="0">
                <a:solidFill>
                  <a:schemeClr val="bg2"/>
                </a:solidFill>
              </a:rPr>
              <a:t>O</a:t>
            </a:r>
            <a:r>
              <a:rPr lang="en-US" sz="1800" dirty="0" smtClean="0">
                <a:solidFill>
                  <a:schemeClr val="bg2"/>
                </a:solidFill>
              </a:rPr>
              <a:t>ath (1789)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Here is a list of some historical documents. Which, if any, of these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have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heard of before taking part in this survey?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”</a:t>
            </a:r>
            <a:r>
              <a:rPr lang="en-US" sz="2000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77204" y="1877691"/>
            <a:ext cx="45933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7272" y="5390135"/>
            <a:ext cx="2893515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International Declaration of Democracy (1910)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43186" y="2789801"/>
            <a:ext cx="413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UN Declaration of Human Rights (1948)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6518019"/>
            <a:ext cx="6900333" cy="46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FFFFFF"/>
                </a:solidFill>
              </a:rPr>
              <a:t>Base: </a:t>
            </a:r>
            <a:r>
              <a:rPr lang="en-US" sz="1400" i="1" dirty="0" smtClean="0">
                <a:solidFill>
                  <a:srgbClr val="FFFFFF"/>
                </a:solidFill>
              </a:rPr>
              <a:t>999 French adults </a:t>
            </a:r>
            <a:r>
              <a:rPr lang="en-US" sz="1400" i="1" dirty="0">
                <a:solidFill>
                  <a:srgbClr val="FFFFFF"/>
                </a:solidFill>
              </a:rPr>
              <a:t>(16-64 years</a:t>
            </a:r>
            <a:r>
              <a:rPr lang="en-US" sz="1400" i="1" dirty="0" smtClean="0">
                <a:solidFill>
                  <a:srgbClr val="FFFFFF"/>
                </a:solidFill>
              </a:rPr>
              <a:t>) </a:t>
            </a:r>
            <a:r>
              <a:rPr lang="en-US" sz="1400" i="1" dirty="0">
                <a:solidFill>
                  <a:srgbClr val="FFFFFF"/>
                </a:solidFill>
              </a:rPr>
              <a:t>6</a:t>
            </a:r>
            <a:r>
              <a:rPr lang="en-US" sz="1400" i="1" baseline="30000" dirty="0">
                <a:solidFill>
                  <a:srgbClr val="FFFFFF"/>
                </a:solidFill>
              </a:rPr>
              <a:t>th</a:t>
            </a:r>
            <a:r>
              <a:rPr lang="en-US" sz="1400" i="1" dirty="0">
                <a:solidFill>
                  <a:srgbClr val="FFFFFF"/>
                </a:solidFill>
              </a:rPr>
              <a:t>-20</a:t>
            </a:r>
            <a:r>
              <a:rPr lang="en-US" sz="1400" i="1" baseline="30000" dirty="0">
                <a:solidFill>
                  <a:srgbClr val="FFFFFF"/>
                </a:solidFill>
              </a:rPr>
              <a:t>th</a:t>
            </a:r>
            <a:r>
              <a:rPr lang="en-US" sz="1400" i="1" dirty="0">
                <a:solidFill>
                  <a:srgbClr val="FFFFFF"/>
                </a:solidFill>
              </a:rPr>
              <a:t> Jan 2015   		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48556" cy="1143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37223" y="1756246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27509" y="277594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27509" y="322923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27509" y="592759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27509" y="41025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27509" y="550535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776335" y="4729128"/>
            <a:ext cx="2037346" cy="27575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never happened!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609572" y="5192256"/>
            <a:ext cx="321137" cy="74446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Left Arrow 30"/>
          <p:cNvSpPr/>
          <p:nvPr/>
        </p:nvSpPr>
        <p:spPr bwMode="auto">
          <a:xfrm>
            <a:off x="4295925" y="5571785"/>
            <a:ext cx="2306352" cy="240855"/>
          </a:xfrm>
          <a:prstGeom prst="leftArrow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757333" y="4512027"/>
            <a:ext cx="2046111" cy="677333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by Country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6629184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5282" y="43300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8" y="1195377"/>
            <a:ext cx="632324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 Magna Carta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65282" y="1758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65282" y="235166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65282" y="470821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365282" y="2154108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5282" y="4905774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65282" y="157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365282" y="33394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5282" y="607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282" y="5695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65282" y="353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365282" y="411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365282" y="25492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365282" y="195373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365282" y="5298065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365282" y="39292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65282" y="5495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365282" y="450784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65282" y="50976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65282" y="588790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65282" y="293868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65282" y="312213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65282" y="3717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365282" y="274395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-1" y="6523293"/>
            <a:ext cx="7408333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Base: 17,061 International adults (16-64 years) across 23 countries, 6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-20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 Jan 2015   			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06222" cy="1143000"/>
          </a:xfrm>
          <a:prstGeom prst="rect">
            <a:avLst/>
          </a:prstGeom>
        </p:spPr>
      </p:pic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Helped Guarantee </a:t>
            </a:r>
            <a:r>
              <a:rPr lang="en-GB" sz="2400" dirty="0" smtClean="0">
                <a:latin typeface="Arial" charset="0"/>
              </a:rPr>
              <a:t>(base: all adults)</a:t>
            </a:r>
            <a:endParaRPr lang="en-GB" sz="2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11379255"/>
              </p:ext>
            </p:extLst>
          </p:nvPr>
        </p:nvGraphicFramePr>
        <p:xfrm>
          <a:off x="3521252" y="2069657"/>
          <a:ext cx="590497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3327201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708" y="298359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672" y="448641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672" y="369203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820189"/>
            <a:ext cx="373806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An independent judiciary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2" y="2256723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4076240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5366" y="407540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85366" y="261738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5366" y="33369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85366" y="445757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85366" y="225429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85366" y="300553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85366" y="369056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85366" y="480902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85366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85366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85366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999 French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74556" y="1770357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8067" y="1795757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77100" y="300013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-6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77100" y="26710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-15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77100" y="226166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77100" y="33964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-12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77100" y="378957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-6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577100" y="44984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77100" y="485896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77100" y="41429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577100" y="520117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77100" y="563221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77100" y="593777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+31</a:t>
            </a:r>
            <a:endParaRPr lang="en-US" sz="2000" b="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62" name="Picture 61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72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Helped Guarantee </a:t>
            </a:r>
            <a:r>
              <a:rPr lang="en-GB" sz="1800" dirty="0" smtClean="0">
                <a:latin typeface="Arial" charset="0"/>
              </a:rPr>
              <a:t>(base: those aware of Magna Carta)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04752411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621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27000" y="2238846"/>
            <a:ext cx="386506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672" y="3708739"/>
            <a:ext cx="320339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of religion</a:t>
            </a:r>
          </a:p>
          <a:p>
            <a:pPr algn="r"/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672" y="484914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97599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324411"/>
            <a:ext cx="373806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2" y="4429833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4076240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4423" y="444229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10594" y="298427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28%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13866" y="261726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2</a:t>
            </a:r>
            <a:r>
              <a:rPr lang="en-US" sz="2000" b="0" dirty="0" smtClean="0">
                <a:solidFill>
                  <a:schemeClr val="bg2"/>
                </a:solidFill>
              </a:rPr>
              <a:t>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13866" y="222802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9755" y="407462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98532" y="485408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8532" y="37187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7977" y="332735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7977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27977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27977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8" y="6544239"/>
            <a:ext cx="689867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62 French adults who have heard of Magna Carta,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– 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49067" y="1795757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81044" y="304247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-9*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81044" y="26710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-6*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81044" y="230400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+27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81044" y="341053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0*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81044" y="378957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-2*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81044" y="45267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-4*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81044" y="49012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-5*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81044" y="41429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-4*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81044" y="52576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-5*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81044" y="563221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81044" y="59942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12556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06222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9778" y="3118556"/>
            <a:ext cx="1806222" cy="1043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small base size!</a:t>
            </a:r>
          </a:p>
          <a:p>
            <a:endParaRPr lang="en-US" dirty="0"/>
          </a:p>
        </p:txBody>
      </p:sp>
      <p:pic>
        <p:nvPicPr>
          <p:cNvPr id="48" name="Picture 47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10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 France Today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17897909"/>
              </p:ext>
            </p:extLst>
          </p:nvPr>
        </p:nvGraphicFramePr>
        <p:xfrm>
          <a:off x="3568294" y="2069657"/>
          <a:ext cx="4968928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98778" y="4631771"/>
            <a:ext cx="387667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4901" y="5257166"/>
            <a:ext cx="212299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4425" y="2539078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4507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507" y="392145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507" y="2900949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507" y="493502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4507" y="358765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Q</a:t>
            </a:r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)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	“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Thinking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about France,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you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8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7847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111" y="4280894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3510" y="3253121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48527" y="258482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3</a:t>
            </a:r>
            <a:r>
              <a:rPr lang="en-US" sz="2000" b="0" dirty="0" smtClean="0">
                <a:solidFill>
                  <a:schemeClr val="bg2"/>
                </a:solidFill>
              </a:rPr>
              <a:t>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76749" y="392714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76749" y="224174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43%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90860" y="322682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29%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48527" y="428052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22%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76749" y="358292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76749" y="46232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90859" y="292149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76749" y="49447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76749" y="529346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76749" y="595787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4507" y="56126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Other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76749" y="563594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999 French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2406" y="1846979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6328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14730" y="1795757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01594" y="330167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-2*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01594" y="296476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+13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01594" y="229536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+26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201594" y="466333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01594" y="364269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+10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201594" y="43279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201594" y="398545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01594" y="262234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-6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01594" y="49984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01594" y="534709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201594" y="60114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01594" y="568957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0</a:t>
            </a:r>
            <a:r>
              <a:rPr lang="en-US" sz="2000" b="0" dirty="0" smtClean="0">
                <a:solidFill>
                  <a:schemeClr val="bg2"/>
                </a:solidFill>
              </a:rPr>
              <a:t>*</a:t>
            </a:r>
            <a:endParaRPr lang="en-US" sz="2000" b="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50" name="Picture 4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6492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Q2&amp;3 Rights Guaranteed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vs. Under Threat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00045098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74228" y="3897994"/>
            <a:ext cx="238956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0792" y="5511166"/>
            <a:ext cx="212299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0316" y="3498633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8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398" y="307478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8" y="271750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98" y="589457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8" y="473065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935" y="1628091"/>
            <a:ext cx="9380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Q)	“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Thinking about 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France, 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you 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" y="4309116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401" y="5087566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</a:t>
            </a:r>
            <a:r>
              <a:rPr lang="en-US" sz="1600" i="1" smtClean="0">
                <a:solidFill>
                  <a:srgbClr val="FFFFFF"/>
                </a:solidFill>
              </a:rPr>
              <a:t>999 French </a:t>
            </a:r>
            <a:r>
              <a:rPr lang="en-US" sz="1600" i="1" dirty="0" smtClean="0">
                <a:solidFill>
                  <a:srgbClr val="FFFFFF"/>
                </a:solidFill>
              </a:rPr>
              <a:t>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21517" y="1988090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2047" y="1162424"/>
            <a:ext cx="9380071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Q</a:t>
            </a:r>
            <a:r>
              <a:rPr lang="en-US" sz="1200" dirty="0">
                <a:solidFill>
                  <a:srgbClr val="008000"/>
                </a:solidFill>
              </a:rPr>
              <a:t>) </a:t>
            </a:r>
            <a:r>
              <a:rPr lang="en-US" sz="1200" dirty="0" smtClean="0">
                <a:solidFill>
                  <a:srgbClr val="008000"/>
                </a:solidFill>
              </a:rPr>
              <a:t>	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cs typeface="Arial"/>
              </a:rPr>
              <a:t>“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what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you know or have heard,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	which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of these rights do you think Magna Carta helped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to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guarantee?</a:t>
            </a:r>
            <a:endParaRPr lang="en-US" sz="1200" i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23" name="Picture 2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60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Key to Summary Slides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51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Q1 – Awareness of documents, 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US:	US Declaration of Independence (1776)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UN:	UN Declaration of Human Rights (1948)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MC: Magna Carta (1215)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CC: Commonwealth Charter (1213)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DD: “International Declaration of Democracy” (1910)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Q3 </a:t>
            </a:r>
            <a:r>
              <a:rPr lang="en-GB" sz="2000" dirty="0">
                <a:solidFill>
                  <a:srgbClr val="000000"/>
                </a:solidFill>
              </a:rPr>
              <a:t>– </a:t>
            </a:r>
            <a:r>
              <a:rPr lang="en-GB" sz="2000" dirty="0" smtClean="0">
                <a:solidFill>
                  <a:srgbClr val="000000"/>
                </a:solidFill>
              </a:rPr>
              <a:t>Rights most under threat, </a:t>
            </a:r>
            <a:r>
              <a:rPr lang="en-GB" sz="2000" dirty="0">
                <a:solidFill>
                  <a:srgbClr val="000000"/>
                </a:solidFill>
              </a:rPr>
              <a:t>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Speech:	Freedom of speech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Rights:	Basic human rights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err="1" smtClean="0">
                <a:solidFill>
                  <a:srgbClr val="000000"/>
                </a:solidFill>
              </a:rPr>
              <a:t>Democ</a:t>
            </a:r>
            <a:r>
              <a:rPr lang="en-GB" sz="2000" b="0" dirty="0" smtClean="0">
                <a:solidFill>
                  <a:srgbClr val="000000"/>
                </a:solidFill>
              </a:rPr>
              <a:t>:	Democracy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Judicial:	An independent judiciary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Law:		The rule of law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Religion:	Freedom of religion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Women:	Equal rights for women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Arrest:	Freedom from arbitrary arrest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os MORI Presentation">
  <a:themeElements>
    <a:clrScheme name="">
      <a:dk1>
        <a:srgbClr val="333399"/>
      </a:dk1>
      <a:lt1>
        <a:srgbClr val="DDDDDD"/>
      </a:lt1>
      <a:dk2>
        <a:srgbClr val="808080"/>
      </a:dk2>
      <a:lt2>
        <a:srgbClr val="000000"/>
      </a:lt2>
      <a:accent1>
        <a:srgbClr val="34A852"/>
      </a:accent1>
      <a:accent2>
        <a:srgbClr val="9FFFB0"/>
      </a:accent2>
      <a:accent3>
        <a:srgbClr val="EBEBEB"/>
      </a:accent3>
      <a:accent4>
        <a:srgbClr val="2A2A82"/>
      </a:accent4>
      <a:accent5>
        <a:srgbClr val="AED1B3"/>
      </a:accent5>
      <a:accent6>
        <a:srgbClr val="90E79F"/>
      </a:accent6>
      <a:hlink>
        <a:srgbClr val="FF9696"/>
      </a:hlink>
      <a:folHlink>
        <a:srgbClr val="FF0000"/>
      </a:folHlink>
    </a:clrScheme>
    <a:fontScheme name="Ipsos MORI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psos MORI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8">
        <a:dk1>
          <a:srgbClr val="000000"/>
        </a:dk1>
        <a:lt1>
          <a:srgbClr val="333399"/>
        </a:lt1>
        <a:dk2>
          <a:srgbClr val="000000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ADADCA"/>
        </a:accent3>
        <a:accent4>
          <a:srgbClr val="000000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9">
        <a:dk1>
          <a:srgbClr val="000066"/>
        </a:dk1>
        <a:lt1>
          <a:srgbClr val="C0C0C0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DCDCDC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0">
        <a:dk1>
          <a:srgbClr val="000066"/>
        </a:dk1>
        <a:lt1>
          <a:srgbClr val="EAEAEA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F3F3F3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1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ED1B3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2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3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4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5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2A2A82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6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9FFFB0"/>
        </a:accent2>
        <a:accent3>
          <a:srgbClr val="EBEBEB"/>
        </a:accent3>
        <a:accent4>
          <a:srgbClr val="2A2A82"/>
        </a:accent4>
        <a:accent5>
          <a:srgbClr val="AED1B3"/>
        </a:accent5>
        <a:accent6>
          <a:srgbClr val="90E79F"/>
        </a:accent6>
        <a:hlink>
          <a:srgbClr val="FF969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MORI Presentation</Template>
  <TotalTime>19659</TotalTime>
  <Words>1815</Words>
  <Application>Microsoft Office PowerPoint</Application>
  <PresentationFormat>A4 Paper (210x297 mm)</PresentationFormat>
  <Paragraphs>625</Paragraphs>
  <Slides>16</Slides>
  <Notes>16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2</vt:i4>
      </vt:variant>
    </vt:vector>
  </HeadingPairs>
  <TitlesOfParts>
    <vt:vector size="20" baseType="lpstr">
      <vt:lpstr>Ipsos MORI Presentation</vt:lpstr>
      <vt:lpstr>Presentation</vt:lpstr>
      <vt:lpstr>PowerPoint Presentation</vt:lpstr>
      <vt:lpstr>Magna Carta International Survey: Results for France</vt:lpstr>
      <vt:lpstr>Q1 Awareness of Magna Carta in France </vt:lpstr>
      <vt:lpstr>Q1 Awareness of Magna Carta: Ranked by Country</vt:lpstr>
      <vt:lpstr>Q2 Rights Magna Carta  Helped Guarantee (base: all adults)</vt:lpstr>
      <vt:lpstr>Q2 Rights Magna Carta Helped Guarantee (base: those aware of Magna Carta)</vt:lpstr>
      <vt:lpstr>Q3 Rights Under Threat  in France Today</vt:lpstr>
      <vt:lpstr>Q2&amp;3 Rights Guaranteed  vs. Under Threat</vt:lpstr>
      <vt:lpstr>Key to Summary Slides</vt:lpstr>
      <vt:lpstr>Q1 Awareness of Documents: Ranked for each country</vt:lpstr>
      <vt:lpstr>Q1 Awareness of UN Declaration of Human Rights (Ranked by country)</vt:lpstr>
      <vt:lpstr>Q1 Awareness of US Declaration of Independence (Ranked by country)</vt:lpstr>
      <vt:lpstr>Q1 Awareness of the Commonwealth Charter (Ranked by Country)</vt:lpstr>
      <vt:lpstr>Q1 Awareness of the International Declaration of Democracy (Ranked by Country)</vt:lpstr>
      <vt:lpstr>Q3 Rights Under Threat  (top three for each country)</vt:lpstr>
      <vt:lpstr>More Information</vt:lpstr>
      <vt:lpstr>Presentation - 15 December 1999</vt:lpstr>
      <vt:lpstr>Report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of  historical documents</dc:title>
  <dc:creator>Mark Gill</dc:creator>
  <cp:lastModifiedBy>Kerry Colville</cp:lastModifiedBy>
  <cp:revision>570</cp:revision>
  <cp:lastPrinted>2015-03-27T11:57:57Z</cp:lastPrinted>
  <dcterms:created xsi:type="dcterms:W3CDTF">2006-11-30T09:47:36Z</dcterms:created>
  <dcterms:modified xsi:type="dcterms:W3CDTF">2015-04-01T10:44:09Z</dcterms:modified>
</cp:coreProperties>
</file>