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79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80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</c:v>
                </c:pt>
                <c:pt idx="1">
                  <c:v>34</c:v>
                </c:pt>
                <c:pt idx="2">
                  <c:v>38</c:v>
                </c:pt>
                <c:pt idx="3">
                  <c:v>82</c:v>
                </c:pt>
                <c:pt idx="4">
                  <c:v>23</c:v>
                </c:pt>
                <c:pt idx="5">
                  <c:v>6</c:v>
                </c:pt>
                <c:pt idx="6">
                  <c:v>48</c:v>
                </c:pt>
                <c:pt idx="7">
                  <c:v>72</c:v>
                </c:pt>
                <c:pt idx="8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7356160"/>
        <c:axId val="90245376"/>
      </c:barChart>
      <c:catAx>
        <c:axId val="4735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245376"/>
        <c:crosses val="autoZero"/>
        <c:auto val="1"/>
        <c:lblAlgn val="ctr"/>
        <c:lblOffset val="100"/>
        <c:noMultiLvlLbl val="0"/>
      </c:catAx>
      <c:valAx>
        <c:axId val="9024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6833536"/>
        <c:axId val="96835072"/>
      </c:barChart>
      <c:catAx>
        <c:axId val="9683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835072"/>
        <c:crosses val="autoZero"/>
        <c:auto val="1"/>
        <c:lblAlgn val="ctr"/>
        <c:lblOffset val="100"/>
        <c:noMultiLvlLbl val="0"/>
      </c:catAx>
      <c:valAx>
        <c:axId val="968350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9683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50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11</c:v>
                </c:pt>
                <c:pt idx="9">
                  <c:v>19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293248"/>
        <c:axId val="100303232"/>
      </c:barChart>
      <c:catAx>
        <c:axId val="100293248"/>
        <c:scaling>
          <c:orientation val="minMax"/>
        </c:scaling>
        <c:delete val="1"/>
        <c:axPos val="l"/>
        <c:majorTickMark val="out"/>
        <c:minorTickMark val="none"/>
        <c:tickLblPos val="none"/>
        <c:crossAx val="100303232"/>
        <c:crosses val="autoZero"/>
        <c:auto val="1"/>
        <c:lblAlgn val="ctr"/>
        <c:lblOffset val="100"/>
        <c:noMultiLvlLbl val="0"/>
      </c:catAx>
      <c:valAx>
        <c:axId val="1003032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29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1788310115081798E-3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11</c:v>
                </c:pt>
                <c:pt idx="6">
                  <c:v>12</c:v>
                </c:pt>
                <c:pt idx="7">
                  <c:v>15</c:v>
                </c:pt>
                <c:pt idx="8">
                  <c:v>12</c:v>
                </c:pt>
                <c:pt idx="9">
                  <c:v>25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399744"/>
        <c:axId val="100942208"/>
      </c:barChart>
      <c:catAx>
        <c:axId val="100399744"/>
        <c:scaling>
          <c:orientation val="minMax"/>
        </c:scaling>
        <c:delete val="1"/>
        <c:axPos val="l"/>
        <c:majorTickMark val="out"/>
        <c:minorTickMark val="none"/>
        <c:tickLblPos val="none"/>
        <c:crossAx val="100942208"/>
        <c:crosses val="autoZero"/>
        <c:auto val="1"/>
        <c:lblAlgn val="ctr"/>
        <c:lblOffset val="100"/>
        <c:noMultiLvlLbl val="0"/>
      </c:catAx>
      <c:valAx>
        <c:axId val="1009422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39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14229254996971E-2"/>
                  <c:y val="-2.88461516621629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000000"/>
                        </a:solidFill>
                      </a:defRPr>
                    </a:pPr>
                    <a:r>
                      <a:rPr lang="en-US" dirty="0">
                        <a:solidFill>
                          <a:srgbClr val="FFFFFF"/>
                        </a:solidFill>
                      </a:rPr>
                      <a:t>8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038461538461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</c:v>
                </c:pt>
                <c:pt idx="1">
                  <c:v>8</c:v>
                </c:pt>
                <c:pt idx="2">
                  <c:v>5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5</c:v>
                </c:pt>
                <c:pt idx="7">
                  <c:v>20</c:v>
                </c:pt>
                <c:pt idx="8">
                  <c:v>52</c:v>
                </c:pt>
                <c:pt idx="9">
                  <c:v>30</c:v>
                </c:pt>
                <c:pt idx="10">
                  <c:v>41</c:v>
                </c:pt>
                <c:pt idx="1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702848"/>
        <c:axId val="100712832"/>
      </c:barChart>
      <c:catAx>
        <c:axId val="100702848"/>
        <c:scaling>
          <c:orientation val="minMax"/>
        </c:scaling>
        <c:delete val="1"/>
        <c:axPos val="l"/>
        <c:majorTickMark val="out"/>
        <c:minorTickMark val="none"/>
        <c:tickLblPos val="none"/>
        <c:crossAx val="100712832"/>
        <c:crosses val="autoZero"/>
        <c:auto val="1"/>
        <c:lblAlgn val="ctr"/>
        <c:lblOffset val="100"/>
        <c:noMultiLvlLbl val="0"/>
      </c:catAx>
      <c:valAx>
        <c:axId val="1007128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70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0907264"/>
        <c:axId val="100909056"/>
      </c:barChart>
      <c:catAx>
        <c:axId val="10090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909056"/>
        <c:crosses val="autoZero"/>
        <c:auto val="1"/>
        <c:lblAlgn val="ctr"/>
        <c:lblOffset val="100"/>
        <c:noMultiLvlLbl val="0"/>
      </c:catAx>
      <c:valAx>
        <c:axId val="1009090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09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1742464"/>
        <c:axId val="101744000"/>
      </c:barChart>
      <c:catAx>
        <c:axId val="101742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744000"/>
        <c:crosses val="autoZero"/>
        <c:auto val="1"/>
        <c:lblAlgn val="ctr"/>
        <c:lblOffset val="100"/>
        <c:noMultiLvlLbl val="0"/>
      </c:catAx>
      <c:valAx>
        <c:axId val="1017440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174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1614720"/>
        <c:axId val="101616256"/>
      </c:barChart>
      <c:catAx>
        <c:axId val="10161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616256"/>
        <c:crosses val="autoZero"/>
        <c:auto val="1"/>
        <c:lblAlgn val="ctr"/>
        <c:lblOffset val="100"/>
        <c:noMultiLvlLbl val="0"/>
      </c:catAx>
      <c:valAx>
        <c:axId val="1016162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0161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12782336"/>
        <c:axId val="112784128"/>
      </c:barChart>
      <c:catAx>
        <c:axId val="11278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2784128"/>
        <c:crosses val="autoZero"/>
        <c:auto val="1"/>
        <c:lblAlgn val="ctr"/>
        <c:lblOffset val="100"/>
        <c:noMultiLvlLbl val="0"/>
      </c:catAx>
      <c:valAx>
        <c:axId val="1127841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1278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0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Argentina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3960818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54176725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5323227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1859289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5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96932"/>
              </p:ext>
            </p:extLst>
          </p:nvPr>
        </p:nvGraphicFramePr>
        <p:xfrm>
          <a:off x="-1" y="1185336"/>
          <a:ext cx="9906000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Arg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GB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25972"/>
              </p:ext>
            </p:extLst>
          </p:nvPr>
        </p:nvGraphicFramePr>
        <p:xfrm>
          <a:off x="-1" y="3891841"/>
          <a:ext cx="9906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96798"/>
            <a:ext cx="6589059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Magna Carta International Survey:</a:t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Results for Argentina</a:t>
            </a:r>
            <a:endParaRPr lang="en-GB" sz="28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Argentina, 501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64169828"/>
              </p:ext>
            </p:extLst>
          </p:nvPr>
        </p:nvGraphicFramePr>
        <p:xfrm>
          <a:off x="3668502" y="209425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29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err="1" smtClean="0">
                <a:solidFill>
                  <a:schemeClr val="bg2"/>
                </a:solidFill>
              </a:rPr>
              <a:t>Decreto</a:t>
            </a:r>
            <a:r>
              <a:rPr lang="en-US" sz="1500" dirty="0" smtClean="0">
                <a:solidFill>
                  <a:schemeClr val="bg2"/>
                </a:solidFill>
              </a:rPr>
              <a:t> de </a:t>
            </a:r>
            <a:r>
              <a:rPr lang="en-US" sz="1500" dirty="0" err="1" smtClean="0">
                <a:solidFill>
                  <a:schemeClr val="bg2"/>
                </a:solidFill>
              </a:rPr>
              <a:t>Necesidad</a:t>
            </a:r>
            <a:r>
              <a:rPr lang="en-US" sz="1500" dirty="0" smtClean="0">
                <a:solidFill>
                  <a:schemeClr val="bg2"/>
                </a:solidFill>
              </a:rPr>
              <a:t> y  </a:t>
            </a:r>
            <a:r>
              <a:rPr lang="en-US" sz="1500" dirty="0" err="1" smtClean="0">
                <a:solidFill>
                  <a:schemeClr val="bg2"/>
                </a:solidFill>
              </a:rPr>
              <a:t>Urgencia</a:t>
            </a:r>
            <a:r>
              <a:rPr lang="en-US" sz="1500" dirty="0" smtClean="0">
                <a:solidFill>
                  <a:schemeClr val="bg2"/>
                </a:solidFill>
              </a:rPr>
              <a:t> (1831)</a:t>
            </a:r>
            <a:endParaRPr lang="en-US" sz="15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Freedom of Wombs/ Libertad de </a:t>
            </a:r>
            <a:r>
              <a:rPr lang="en-US" sz="1600" dirty="0" err="1" smtClean="0">
                <a:solidFill>
                  <a:schemeClr val="bg2"/>
                </a:solidFill>
              </a:rPr>
              <a:t>Vientres</a:t>
            </a:r>
            <a:r>
              <a:rPr lang="en-US" sz="1600" dirty="0" smtClean="0">
                <a:solidFill>
                  <a:schemeClr val="bg2"/>
                </a:solidFill>
              </a:rPr>
              <a:t> (1813)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Federal Pact/ </a:t>
            </a:r>
            <a:r>
              <a:rPr lang="en-US" sz="1600" dirty="0" err="1" smtClean="0">
                <a:solidFill>
                  <a:schemeClr val="bg2"/>
                </a:solidFill>
              </a:rPr>
              <a:t>Pacto</a:t>
            </a:r>
            <a:r>
              <a:rPr lang="en-US" sz="1600" dirty="0" smtClean="0">
                <a:solidFill>
                  <a:schemeClr val="bg2"/>
                </a:solidFill>
              </a:rPr>
              <a:t> Federal (1831)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The Constitution of Argentina (1853)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501 Argentinian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919335" y="3219240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752572" y="3682368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5438925" y="4061897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00333" y="3002139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690232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51544"/>
              </p:ext>
            </p:extLst>
          </p:nvPr>
        </p:nvGraphicFramePr>
        <p:xfrm>
          <a:off x="-1" y="1185336"/>
          <a:ext cx="9906000" cy="265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Arg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46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10077"/>
              </p:ext>
            </p:extLst>
          </p:nvPr>
        </p:nvGraphicFramePr>
        <p:xfrm>
          <a:off x="-1" y="3891841"/>
          <a:ext cx="9906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95199494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501 Argentinian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89630823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299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5299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299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5299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5299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5299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299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5299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299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5299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5299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FFFFFF"/>
                </a:solidFill>
              </a:rPr>
              <a:t>Base: 240 Argentinian adults who have heard of Magna Carta, 6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– 20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Jan 2015 	</a:t>
            </a: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7667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Argentina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3728583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Argentina,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1138" y="32339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1138" y="250192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1138" y="221351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61138" y="4595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1138" y="39277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61138" y="42461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1138" y="35790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1138" y="594127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61138" y="49165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61138" y="523702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61138" y="28534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1138" y="556539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501 Argentinian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0105" y="1671579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19924</TotalTime>
  <Words>1645</Words>
  <Application>Microsoft Office PowerPoint</Application>
  <PresentationFormat>A4 Paper (210x297 mm)</PresentationFormat>
  <Paragraphs>562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Argentina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Argentina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575</cp:revision>
  <cp:lastPrinted>2015-04-01T09:40:37Z</cp:lastPrinted>
  <dcterms:created xsi:type="dcterms:W3CDTF">2006-11-30T09:47:36Z</dcterms:created>
  <dcterms:modified xsi:type="dcterms:W3CDTF">2015-04-01T09:41:39Z</dcterms:modified>
</cp:coreProperties>
</file>